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71"/>
  </p:notesMasterIdLst>
  <p:handoutMasterIdLst>
    <p:handoutMasterId r:id="rId72"/>
  </p:handoutMasterIdLst>
  <p:sldIdLst>
    <p:sldId id="273" r:id="rId2"/>
    <p:sldId id="258" r:id="rId3"/>
    <p:sldId id="259" r:id="rId4"/>
    <p:sldId id="257" r:id="rId5"/>
    <p:sldId id="342" r:id="rId6"/>
    <p:sldId id="283" r:id="rId7"/>
    <p:sldId id="261" r:id="rId8"/>
    <p:sldId id="284" r:id="rId9"/>
    <p:sldId id="260" r:id="rId10"/>
    <p:sldId id="286" r:id="rId11"/>
    <p:sldId id="287" r:id="rId12"/>
    <p:sldId id="288" r:id="rId13"/>
    <p:sldId id="290" r:id="rId14"/>
    <p:sldId id="291" r:id="rId15"/>
    <p:sldId id="292" r:id="rId16"/>
    <p:sldId id="293" r:id="rId17"/>
    <p:sldId id="344" r:id="rId18"/>
    <p:sldId id="362" r:id="rId19"/>
    <p:sldId id="294" r:id="rId20"/>
    <p:sldId id="295" r:id="rId21"/>
    <p:sldId id="296" r:id="rId22"/>
    <p:sldId id="297" r:id="rId23"/>
    <p:sldId id="298" r:id="rId24"/>
    <p:sldId id="299" r:id="rId25"/>
    <p:sldId id="300" r:id="rId26"/>
    <p:sldId id="301" r:id="rId27"/>
    <p:sldId id="346" r:id="rId28"/>
    <p:sldId id="345" r:id="rId29"/>
    <p:sldId id="305" r:id="rId30"/>
    <p:sldId id="306" r:id="rId31"/>
    <p:sldId id="302" r:id="rId32"/>
    <p:sldId id="307" r:id="rId33"/>
    <p:sldId id="308" r:id="rId34"/>
    <p:sldId id="348" r:id="rId35"/>
    <p:sldId id="347" r:id="rId36"/>
    <p:sldId id="311" r:id="rId37"/>
    <p:sldId id="349" r:id="rId38"/>
    <p:sldId id="312" r:id="rId39"/>
    <p:sldId id="315" r:id="rId40"/>
    <p:sldId id="316" r:id="rId41"/>
    <p:sldId id="350" r:id="rId42"/>
    <p:sldId id="351" r:id="rId43"/>
    <p:sldId id="352" r:id="rId44"/>
    <p:sldId id="353" r:id="rId45"/>
    <p:sldId id="354" r:id="rId46"/>
    <p:sldId id="317" r:id="rId47"/>
    <p:sldId id="318" r:id="rId48"/>
    <p:sldId id="355" r:id="rId49"/>
    <p:sldId id="319" r:id="rId50"/>
    <p:sldId id="356" r:id="rId51"/>
    <p:sldId id="357" r:id="rId52"/>
    <p:sldId id="358" r:id="rId53"/>
    <p:sldId id="325" r:id="rId54"/>
    <p:sldId id="326" r:id="rId55"/>
    <p:sldId id="359" r:id="rId56"/>
    <p:sldId id="327" r:id="rId57"/>
    <p:sldId id="328" r:id="rId58"/>
    <p:sldId id="329" r:id="rId59"/>
    <p:sldId id="330" r:id="rId60"/>
    <p:sldId id="331" r:id="rId61"/>
    <p:sldId id="332" r:id="rId62"/>
    <p:sldId id="333" r:id="rId63"/>
    <p:sldId id="334" r:id="rId64"/>
    <p:sldId id="335" r:id="rId65"/>
    <p:sldId id="336" r:id="rId66"/>
    <p:sldId id="337" r:id="rId67"/>
    <p:sldId id="360" r:id="rId68"/>
    <p:sldId id="361" r:id="rId69"/>
    <p:sldId id="340" r:id="rId7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44">
          <p15:clr>
            <a:srgbClr val="A4A3A4"/>
          </p15:clr>
        </p15:guide>
        <p15:guide id="2" pos="3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wn, Desmond (CFPB)" initials="BD(" lastIdx="3" clrIdx="0"/>
  <p:cmAuthor id="1" name="Calderon, Olivia (Detailee)(CFPB)" initials="CO" lastIdx="8" clrIdx="1"/>
  <p:cmAuthor id="2" name="Wegner, Theodore" initials="WT" lastIdx="8" clrIdx="2"/>
  <p:cmAuthor id="3" name="Wheeler, Jill (Detailee)(CFPB)" initials="WJ(" lastIdx="2" clrIdx="3">
    <p:extLst>
      <p:ext uri="{19B8F6BF-5375-455C-9EA6-DF929625EA0E}">
        <p15:presenceInfo xmlns:p15="http://schemas.microsoft.com/office/powerpoint/2012/main" userId="S-1-5-21-777607571-1966955543-4197172876-699194" providerId="AD"/>
      </p:ext>
    </p:extLst>
  </p:cmAuthor>
  <p:cmAuthor id="4" name="Rzad, Yuliya (CFPB)" initials="RY(" lastIdx="14" clrIdx="4">
    <p:extLst>
      <p:ext uri="{19B8F6BF-5375-455C-9EA6-DF929625EA0E}">
        <p15:presenceInfo xmlns:p15="http://schemas.microsoft.com/office/powerpoint/2012/main" userId="S-1-5-21-777607571-1966955543-4197172876-685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1820"/>
    <a:srgbClr val="E3E4E5"/>
    <a:srgbClr val="DBEDD4"/>
    <a:srgbClr val="ADDC91"/>
    <a:srgbClr val="2CB34A"/>
    <a:srgbClr val="DDDEDD"/>
    <a:srgbClr val="F3F2F1"/>
    <a:srgbClr val="636463"/>
    <a:srgbClr val="919395"/>
    <a:srgbClr val="43484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0" autoAdjust="0"/>
    <p:restoredTop sz="60864" autoAdjust="0"/>
  </p:normalViewPr>
  <p:slideViewPr>
    <p:cSldViewPr snapToGrid="0" snapToObjects="1">
      <p:cViewPr varScale="1">
        <p:scale>
          <a:sx n="42" d="100"/>
          <a:sy n="42" d="100"/>
        </p:scale>
        <p:origin x="1588" y="20"/>
      </p:cViewPr>
      <p:guideLst>
        <p:guide orient="horz" pos="944"/>
        <p:guide pos="35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1" d="100"/>
          <a:sy n="51" d="100"/>
        </p:scale>
        <p:origin x="2668" y="56"/>
      </p:cViewPr>
      <p:guideLst>
        <p:guide orient="horz" pos="2880"/>
        <p:guide pos="2160"/>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latin typeface="Georgia" panose="02040502050405020303" pitchFamily="18" charset="0"/>
              </a:rPr>
              <a:t>These percentages reflect how much each category determines a typical FICO score.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419"/>
        </a:p>
      </c:txPr>
    </c:title>
    <c:autoTitleDeleted val="0"/>
    <c:plotArea>
      <c:layout/>
      <c:pieChart>
        <c:varyColors val="1"/>
        <c:ser>
          <c:idx val="0"/>
          <c:order val="0"/>
          <c:tx>
            <c:strRef>
              <c:f>Sheet1!$B$1</c:f>
              <c:strCache>
                <c:ptCount val="1"/>
                <c:pt idx="0">
                  <c:v>These percentages reflect how much each category determines a typical FICO score.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0A4-4025-9A25-3AEBE92D30D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00A4-4025-9A25-3AEBE92D30D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00A4-4025-9A25-3AEBE92D30D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00A4-4025-9A25-3AEBE92D30DE}"/>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00A4-4025-9A25-3AEBE92D30D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Georgia" panose="02040502050405020303" pitchFamily="18" charset="0"/>
                    <a:ea typeface="+mn-ea"/>
                    <a:cs typeface="+mn-cs"/>
                  </a:defRPr>
                </a:pPr>
                <a:endParaRPr lang="es-419"/>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Payment history</c:v>
                </c:pt>
                <c:pt idx="1">
                  <c:v>Amounts owed</c:v>
                </c:pt>
                <c:pt idx="2">
                  <c:v>Length of credit history</c:v>
                </c:pt>
                <c:pt idx="3">
                  <c:v>Types of credit</c:v>
                </c:pt>
                <c:pt idx="4">
                  <c:v>New credit</c:v>
                </c:pt>
              </c:strCache>
            </c:strRef>
          </c:cat>
          <c:val>
            <c:numRef>
              <c:f>Sheet1!$B$2:$B$6</c:f>
              <c:numCache>
                <c:formatCode>0%</c:formatCode>
                <c:ptCount val="5"/>
                <c:pt idx="0">
                  <c:v>0.35</c:v>
                </c:pt>
                <c:pt idx="1">
                  <c:v>0.3</c:v>
                </c:pt>
                <c:pt idx="2">
                  <c:v>0.15</c:v>
                </c:pt>
                <c:pt idx="3">
                  <c:v>0.1</c:v>
                </c:pt>
                <c:pt idx="4">
                  <c:v>0.1</c:v>
                </c:pt>
              </c:numCache>
            </c:numRef>
          </c:val>
          <c:extLst>
            <c:ext xmlns:c16="http://schemas.microsoft.com/office/drawing/2014/chart" uri="{C3380CC4-5D6E-409C-BE32-E72D297353CC}">
              <c16:uniqueId val="{00000000-A71B-4729-8EB1-F991819A4072}"/>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6FCA97C3-C405-524D-9CBE-0BC0D8901EF2}" type="datetimeFigureOut">
              <a:rPr lang="en-US" smtClean="0"/>
              <a:t>4/29/2019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34E3284D-1414-D044-813C-490EC2E121A8}" type="slidenum">
              <a:rPr lang="en-US" smtClean="0"/>
              <a:t>‹#›</a:t>
            </a:fld>
            <a:endParaRPr lang="en-US"/>
          </a:p>
        </p:txBody>
      </p:sp>
    </p:spTree>
    <p:extLst>
      <p:ext uri="{BB962C8B-B14F-4D97-AF65-F5344CB8AC3E}">
        <p14:creationId xmlns:p14="http://schemas.microsoft.com/office/powerpoint/2010/main" val="42653493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111BCE4-DA71-794C-BB20-C7FCCBD5454E}" type="datetimeFigureOut">
              <a:rPr lang="en-US" smtClean="0"/>
              <a:t>4/29/2019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4BAF53EF-993C-FF42-8B62-CEF57763A78D}" type="slidenum">
              <a:rPr lang="en-US" smtClean="0"/>
              <a:t>‹#›</a:t>
            </a:fld>
            <a:endParaRPr lang="en-US"/>
          </a:p>
        </p:txBody>
      </p:sp>
    </p:spTree>
    <p:extLst>
      <p:ext uri="{BB962C8B-B14F-4D97-AF65-F5344CB8AC3E}">
        <p14:creationId xmlns:p14="http://schemas.microsoft.com/office/powerpoint/2010/main" val="22371731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cl.gov/"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ablenrc.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consumerfinance.gov/askcfpb/1433"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www.consumerfinance.gov/complaint/" TargetMode="Externa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200" b="1" i="0" u="none" strike="noStrike" cap="none" dirty="0" smtClean="0">
                <a:solidFill>
                  <a:schemeClr val="dk1"/>
                </a:solidFill>
                <a:effectLst/>
                <a:latin typeface="+mn-lt"/>
                <a:ea typeface="Calibri"/>
                <a:cs typeface="Calibri"/>
                <a:sym typeface="Calibri"/>
              </a:rPr>
              <a:t>THIS PRESENTATION SUPPORTS THE MARCH 2019 VERSION OF</a:t>
            </a:r>
            <a:r>
              <a:rPr lang="en-US" sz="1200" b="1" i="0" u="none" strike="noStrike" cap="none" baseline="0" dirty="0" smtClean="0">
                <a:solidFill>
                  <a:schemeClr val="dk1"/>
                </a:solidFill>
                <a:effectLst/>
                <a:latin typeface="+mn-lt"/>
                <a:ea typeface="Calibri"/>
                <a:cs typeface="Calibri"/>
                <a:sym typeface="Calibri"/>
              </a:rPr>
              <a:t> THE FOCUS ON PEOPLE WITH DISABILITIES COMPANION GUIDE. </a:t>
            </a:r>
            <a:r>
              <a:rPr lang="en-US" sz="1200" b="0" i="0" u="none" strike="noStrike" cap="none" baseline="0" dirty="0" smtClean="0">
                <a:solidFill>
                  <a:schemeClr val="dk1"/>
                </a:solidFill>
                <a:effectLst/>
                <a:latin typeface="+mn-lt"/>
                <a:ea typeface="Calibri"/>
                <a:cs typeface="Calibri"/>
                <a:sym typeface="Calibri"/>
              </a:rPr>
              <a:t>The document will be referred to throughout this presentation as “</a:t>
            </a:r>
            <a:r>
              <a:rPr lang="en-US" sz="1200" b="0" i="0" u="sng" strike="noStrike" cap="none" baseline="0" dirty="0" smtClean="0">
                <a:solidFill>
                  <a:schemeClr val="dk1"/>
                </a:solidFill>
                <a:effectLst/>
                <a:latin typeface="+mn-lt"/>
                <a:ea typeface="Calibri"/>
                <a:cs typeface="Calibri"/>
                <a:sym typeface="Calibri"/>
              </a:rPr>
              <a:t>the guide</a:t>
            </a:r>
            <a:r>
              <a:rPr lang="en-US" sz="1200" b="0" i="0" u="none" strike="noStrike" cap="none" baseline="0" dirty="0" smtClean="0">
                <a:solidFill>
                  <a:schemeClr val="dk1"/>
                </a:solidFill>
                <a:effectLst/>
                <a:latin typeface="+mn-lt"/>
                <a:ea typeface="Calibri"/>
                <a:cs typeface="Calibri"/>
                <a:sym typeface="Calibri"/>
              </a:rPr>
              <a:t>.”</a:t>
            </a:r>
            <a:r>
              <a:rPr lang="en-US" sz="1200" b="1" i="0" u="none" strike="noStrike" cap="none" baseline="0" dirty="0" smtClean="0">
                <a:solidFill>
                  <a:schemeClr val="dk1"/>
                </a:solidFill>
                <a:effectLst/>
                <a:latin typeface="+mn-lt"/>
                <a:ea typeface="Calibri"/>
                <a:cs typeface="Calibri"/>
                <a:sym typeface="Calibri"/>
              </a:rPr>
              <a:t> THE GUIDE IS ALIGNED WITH THE </a:t>
            </a:r>
            <a:r>
              <a:rPr lang="en-US" sz="1200" b="1" i="0" u="none" strike="noStrike" cap="none" dirty="0" smtClean="0">
                <a:solidFill>
                  <a:schemeClr val="dk1"/>
                </a:solidFill>
                <a:effectLst/>
                <a:latin typeface="+mn-lt"/>
                <a:ea typeface="Calibri"/>
                <a:cs typeface="Calibri"/>
                <a:sym typeface="Calibri"/>
              </a:rPr>
              <a:t>SEPTEMBER 2018 VERSION OF YOUR MONEY, YOUR GOALS: A FINANCIAL EMPOWERMENT TOOLKIT. </a:t>
            </a:r>
            <a:r>
              <a:rPr lang="en-US" sz="1200" b="0" i="0" u="none" strike="noStrike" cap="none" dirty="0" smtClean="0">
                <a:solidFill>
                  <a:schemeClr val="dk1"/>
                </a:solidFill>
                <a:effectLst/>
                <a:latin typeface="+mn-lt"/>
                <a:ea typeface="Calibri"/>
                <a:cs typeface="Calibri"/>
                <a:sym typeface="Calibri"/>
              </a:rPr>
              <a:t>This document will be referred to throughout this presentation as “</a:t>
            </a:r>
            <a:r>
              <a:rPr lang="en-US" sz="1200" b="0" i="0" u="sng" strike="noStrike" cap="none" dirty="0" smtClean="0">
                <a:solidFill>
                  <a:schemeClr val="dk1"/>
                </a:solidFill>
                <a:effectLst/>
                <a:latin typeface="+mn-lt"/>
                <a:ea typeface="Calibri"/>
                <a:cs typeface="Calibri"/>
                <a:sym typeface="Calibri"/>
              </a:rPr>
              <a:t>the toolkit</a:t>
            </a:r>
            <a:r>
              <a:rPr lang="en-US" sz="1200" b="0" i="0" u="none" strike="noStrike" cap="none" dirty="0" smtClean="0">
                <a:solidFill>
                  <a:schemeClr val="dk1"/>
                </a:solidFill>
                <a:effectLst/>
                <a:latin typeface="+mn-lt"/>
                <a:ea typeface="Calibri"/>
                <a:cs typeface="Calibri"/>
                <a:sym typeface="Calibri"/>
              </a:rPr>
              <a:t>.”</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altLang="en-US" b="1" u="sng" dirty="0" smtClean="0">
              <a:solidFill>
                <a:srgbClr val="000000"/>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altLang="en-US" b="1" u="sng" dirty="0" smtClean="0">
                <a:solidFill>
                  <a:srgbClr val="000000"/>
                </a:solidFill>
              </a:rPr>
              <a:t>Instructions for Facilitator:</a:t>
            </a:r>
          </a:p>
          <a:p>
            <a:pPr marL="0" marR="0" lvl="0" indent="0" algn="l" defTabSz="457200" rtl="0" eaLnBrk="1" fontAlgn="auto" latinLnBrk="0" hangingPunct="1">
              <a:lnSpc>
                <a:spcPct val="100000"/>
              </a:lnSpc>
              <a:spcBef>
                <a:spcPct val="0"/>
              </a:spcBef>
              <a:spcAft>
                <a:spcPts val="0"/>
              </a:spcAft>
              <a:buClrTx/>
              <a:buSzTx/>
              <a:buFontTx/>
              <a:buNone/>
              <a:tabLst/>
              <a:defRPr/>
            </a:pPr>
            <a:endParaRPr lang="en-US" b="1" u="none" dirty="0" smtClean="0">
              <a:solidFill>
                <a:srgbClr val="000000"/>
              </a:solidFill>
              <a:ea typeface="MS PGothic"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b="1" u="none" dirty="0" smtClean="0">
                <a:solidFill>
                  <a:srgbClr val="000000"/>
                </a:solidFill>
                <a:ea typeface="MS PGothic" charset="0"/>
              </a:rPr>
              <a:t>Introduction</a:t>
            </a:r>
            <a:r>
              <a:rPr lang="en-US" b="1" u="none" baseline="0" dirty="0" smtClean="0">
                <a:solidFill>
                  <a:srgbClr val="000000"/>
                </a:solidFill>
                <a:ea typeface="MS PGothic" charset="0"/>
              </a:rPr>
              <a:t> to </a:t>
            </a:r>
            <a:r>
              <a:rPr lang="en-US" sz="1200" b="1" i="0" kern="1200" baseline="0" dirty="0" smtClean="0">
                <a:solidFill>
                  <a:schemeClr val="tx1"/>
                </a:solidFill>
                <a:effectLst/>
                <a:latin typeface="+mn-lt"/>
                <a:ea typeface="+mn-ea"/>
                <a:cs typeface="+mn-cs"/>
              </a:rPr>
              <a:t>Focus on People with Disabilities guide</a:t>
            </a:r>
            <a:endParaRPr lang="en-US" b="1" u="none" dirty="0" smtClean="0">
              <a:solidFill>
                <a:srgbClr val="000000"/>
              </a:solidFill>
              <a:ea typeface="MS PGothic" charset="0"/>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en-US" sz="1200" i="0" kern="1200" dirty="0" smtClean="0">
                <a:solidFill>
                  <a:schemeClr val="tx1"/>
                </a:solidFill>
                <a:effectLst/>
                <a:latin typeface="+mn-lt"/>
                <a:ea typeface="+mn-ea"/>
                <a:cs typeface="+mn-cs"/>
              </a:rPr>
              <a:t>This PowerPoint presentation</a:t>
            </a:r>
            <a:r>
              <a:rPr lang="en-US" sz="1200" i="0" kern="1200" baseline="0" dirty="0" smtClean="0">
                <a:solidFill>
                  <a:schemeClr val="tx1"/>
                </a:solidFill>
                <a:effectLst/>
                <a:latin typeface="+mn-lt"/>
                <a:ea typeface="+mn-ea"/>
                <a:cs typeface="+mn-cs"/>
              </a:rPr>
              <a:t> was created to train </a:t>
            </a:r>
            <a:r>
              <a:rPr lang="en-US" sz="1200" i="0" kern="1200" dirty="0" smtClean="0">
                <a:solidFill>
                  <a:schemeClr val="tx1"/>
                </a:solidFill>
                <a:effectLst/>
                <a:latin typeface="+mn-lt"/>
                <a:ea typeface="+mn-ea"/>
                <a:cs typeface="+mn-cs"/>
              </a:rPr>
              <a:t>frontline staff and volunteers to use Focus on People with Disabilities to help the people they serve. Focus on People with Disabilities</a:t>
            </a:r>
            <a:r>
              <a:rPr lang="en-US" sz="1200" i="0" kern="1200" baseline="0" dirty="0" smtClean="0">
                <a:solidFill>
                  <a:schemeClr val="tx1"/>
                </a:solidFill>
                <a:effectLst/>
                <a:latin typeface="+mn-lt"/>
                <a:ea typeface="+mn-ea"/>
                <a:cs typeface="+mn-cs"/>
              </a:rPr>
              <a:t> is a </a:t>
            </a:r>
            <a:r>
              <a:rPr lang="en-US" sz="1200" i="0" kern="1200" dirty="0" smtClean="0">
                <a:solidFill>
                  <a:schemeClr val="tx1"/>
                </a:solidFill>
                <a:effectLst/>
                <a:latin typeface="+mn-lt"/>
                <a:ea typeface="+mn-ea"/>
                <a:cs typeface="+mn-cs"/>
              </a:rPr>
              <a:t>companion guide to the Your Money, Your Goals financial empowerment toolkit. It</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was developed by the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Consumer Financial Protection Bureau (CFPB.) It contains information, tips, and tools based on the insights from people with disabilities and from organizations that serve the disability community. It is based on the core philosophy that everyone has a right to control their own money and make their own financial decisions. </a:t>
            </a:r>
          </a:p>
          <a:p>
            <a:pPr eaLnBrk="1" hangingPunct="1">
              <a:spcBef>
                <a:spcPct val="0"/>
              </a:spcBef>
              <a:defRPr/>
            </a:pPr>
            <a:endParaRPr lang="en-US" b="0" i="0" baseline="0" dirty="0" smtClean="0">
              <a:solidFill>
                <a:srgbClr val="000000"/>
              </a:solidFill>
              <a:latin typeface="Calibri" charset="0"/>
              <a:ea typeface="MS PGothic" charset="0"/>
            </a:endParaRPr>
          </a:p>
          <a:p>
            <a:pPr eaLnBrk="1" hangingPunct="1">
              <a:spcBef>
                <a:spcPct val="0"/>
              </a:spcBef>
              <a:defRPr/>
            </a:pPr>
            <a:r>
              <a:rPr lang="en-US" altLang="en-US" dirty="0" smtClean="0">
                <a:solidFill>
                  <a:srgbClr val="000000"/>
                </a:solidFill>
                <a:ea typeface="MS PGothic" charset="-128"/>
              </a:rPr>
              <a:t>This presentation includes the visual aids (PowerPoint slides) and facilitation guide (notes section of slides) necessary to conduct a</a:t>
            </a:r>
            <a:r>
              <a:rPr lang="en-US" altLang="en-US" baseline="0" dirty="0" smtClean="0">
                <a:solidFill>
                  <a:srgbClr val="000000"/>
                </a:solidFill>
                <a:ea typeface="MS PGothic" charset="-128"/>
              </a:rPr>
              <a:t> </a:t>
            </a:r>
            <a:r>
              <a:rPr lang="en-US" altLang="en-US" dirty="0" smtClean="0">
                <a:solidFill>
                  <a:srgbClr val="000000"/>
                </a:solidFill>
                <a:ea typeface="MS PGothic" charset="-128"/>
              </a:rPr>
              <a:t>training on</a:t>
            </a:r>
            <a:r>
              <a:rPr lang="en-US" altLang="en-US" baseline="0" dirty="0" smtClean="0">
                <a:solidFill>
                  <a:srgbClr val="000000"/>
                </a:solidFill>
                <a:ea typeface="MS PGothic" charset="-128"/>
              </a:rPr>
              <a:t> </a:t>
            </a:r>
            <a:r>
              <a:rPr lang="en-US" altLang="en-US" i="0" baseline="0" dirty="0" smtClean="0">
                <a:solidFill>
                  <a:srgbClr val="000000"/>
                </a:solidFill>
                <a:ea typeface="MS PGothic" charset="-128"/>
              </a:rPr>
              <a:t>Focus on People with Disabilities</a:t>
            </a:r>
            <a:r>
              <a:rPr lang="en-US" altLang="en-US" i="0" dirty="0" smtClean="0">
                <a:solidFill>
                  <a:srgbClr val="000000"/>
                </a:solidFill>
                <a:ea typeface="MS PGothic" charset="-128"/>
              </a:rPr>
              <a:t>. </a:t>
            </a:r>
          </a:p>
          <a:p>
            <a:pPr eaLnBrk="1" hangingPunct="1">
              <a:spcBef>
                <a:spcPct val="0"/>
              </a:spcBef>
              <a:defRPr/>
            </a:pPr>
            <a:endParaRPr lang="en-US" altLang="en-US" dirty="0" smtClean="0">
              <a:solidFill>
                <a:srgbClr val="000000"/>
              </a:solidFill>
              <a:ea typeface="MS PGothic" charset="-128"/>
            </a:endParaRPr>
          </a:p>
          <a:p>
            <a:pPr eaLnBrk="1" hangingPunct="1">
              <a:spcBef>
                <a:spcPct val="0"/>
              </a:spcBef>
              <a:defRPr/>
            </a:pPr>
            <a:r>
              <a:rPr lang="en-US" altLang="en-US" dirty="0" smtClean="0">
                <a:solidFill>
                  <a:srgbClr val="000000"/>
                </a:solidFill>
                <a:ea typeface="MS PGothic" charset="-128"/>
              </a:rPr>
              <a:t>This training may be used without modification, but you may add </a:t>
            </a:r>
            <a:r>
              <a:rPr lang="en-US" b="0" i="0" baseline="0" dirty="0" smtClean="0">
                <a:solidFill>
                  <a:srgbClr val="000000"/>
                </a:solidFill>
                <a:latin typeface="Calibri" charset="0"/>
                <a:ea typeface="MS PGothic" charset="0"/>
              </a:rPr>
              <a:t>selected slides and activities from the main Your Money, Your Goals presentation found on the Your Money, Your Goals web page: https://www.consumerfinance.gov/educational-resources/your-money-your-goals. To do so:</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Review the Your Money, Your Goals toolkit for tools and information that you would like to cover in your training. </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Review the main Your Money, Your Goals presentation for activities that will make your training interactive and help you achieve your objectives for the training.</a:t>
            </a:r>
          </a:p>
          <a:p>
            <a:pPr marL="220348" indent="-220348" eaLnBrk="1" hangingPunct="1">
              <a:spcBef>
                <a:spcPct val="0"/>
              </a:spcBef>
              <a:buFont typeface="+mj-lt"/>
              <a:buAutoNum type="arabicPeriod"/>
              <a:defRPr/>
            </a:pPr>
            <a:r>
              <a:rPr lang="en-US" b="0" i="0" baseline="0" dirty="0" smtClean="0">
                <a:solidFill>
                  <a:srgbClr val="000000"/>
                </a:solidFill>
                <a:latin typeface="Calibri" charset="0"/>
                <a:ea typeface="MS PGothic" charset="0"/>
              </a:rPr>
              <a:t>Copy and paste the relevant slides from Steps 1 and 2 from the main Your Money, Your Goals presentation into this presentation, placing them where they fit best given the other topics you are covering.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baseline="0" dirty="0" smtClean="0">
                <a:solidFill>
                  <a:srgbClr val="000000"/>
                </a:solidFill>
                <a:latin typeface="Calibri" charset="0"/>
                <a:ea typeface="MS PGothic" charset="0"/>
              </a:rPr>
              <a:t>The resulting presentation will allow you to cover tools and information from both Focus on People with Disabilities and the Your Money, Your Goals toolkit.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solidFill>
                <a:srgbClr val="000000"/>
              </a:solidFill>
              <a:latin typeface="Calibri" charset="0"/>
              <a:ea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solidFill>
                <a:srgbClr val="000000"/>
              </a:solidFill>
              <a:latin typeface="Calibri" charset="0"/>
              <a:ea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solidFill>
                <a:srgbClr val="000000"/>
              </a:solidFill>
              <a:latin typeface="Calibri" charset="0"/>
              <a:ea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smtClean="0">
              <a:solidFill>
                <a:srgbClr val="000000"/>
              </a:solidFill>
              <a:latin typeface="Calibri" charset="0"/>
              <a:ea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smtClean="0">
              <a:solidFill>
                <a:srgbClr val="000000"/>
              </a:solidFill>
              <a:ea typeface="MS PGothic" charset="-128"/>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a:t>
            </a:fld>
            <a:endParaRPr lang="en-US"/>
          </a:p>
        </p:txBody>
      </p:sp>
    </p:spTree>
    <p:extLst>
      <p:ext uri="{BB962C8B-B14F-4D97-AF65-F5344CB8AC3E}">
        <p14:creationId xmlns:p14="http://schemas.microsoft.com/office/powerpoint/2010/main" val="4203834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Start</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in-depth review</a:t>
            </a:r>
            <a:r>
              <a:rPr lang="en-US" sz="1200" kern="1200" baseline="0" dirty="0" smtClean="0">
                <a:solidFill>
                  <a:schemeClr val="tx1"/>
                </a:solidFill>
                <a:effectLst/>
                <a:latin typeface="+mn-lt"/>
                <a:ea typeface="+mn-ea"/>
                <a:cs typeface="+mn-cs"/>
              </a:rPr>
              <a:t> of the </a:t>
            </a:r>
            <a:r>
              <a:rPr lang="en-US" sz="1200" i="0" kern="1200" dirty="0" smtClean="0">
                <a:solidFill>
                  <a:schemeClr val="tx1"/>
                </a:solidFill>
                <a:effectLst/>
                <a:latin typeface="+mn-lt"/>
                <a:ea typeface="+mn-ea"/>
                <a:cs typeface="+mn-cs"/>
              </a:rPr>
              <a:t>Focus on People with Disabilities</a:t>
            </a:r>
            <a:r>
              <a:rPr lang="en-US" sz="1200" i="0" kern="1200" baseline="0" dirty="0" smtClean="0">
                <a:solidFill>
                  <a:schemeClr val="tx1"/>
                </a:solidFill>
                <a:effectLst/>
                <a:latin typeface="+mn-lt"/>
                <a:ea typeface="+mn-ea"/>
                <a:cs typeface="+mn-cs"/>
              </a:rPr>
              <a:t> guide</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Explain that the guide is a separate document from the toolkit. Ideally, in a training session each of the participants will have access to a printed or electronic version of the guide and the toolkit.</a:t>
            </a:r>
          </a:p>
        </p:txBody>
      </p:sp>
      <p:sp>
        <p:nvSpPr>
          <p:cNvPr id="4" name="Slide Number Placeholder 3"/>
          <p:cNvSpPr>
            <a:spLocks noGrp="1"/>
          </p:cNvSpPr>
          <p:nvPr>
            <p:ph type="sldNum" sz="quarter" idx="10"/>
          </p:nvPr>
        </p:nvSpPr>
        <p:spPr/>
        <p:txBody>
          <a:bodyPr/>
          <a:lstStyle/>
          <a:p>
            <a:fld id="{4BAF53EF-993C-FF42-8B62-CEF57763A78D}" type="slidenum">
              <a:rPr lang="en-US" smtClean="0"/>
              <a:t>10</a:t>
            </a:fld>
            <a:endParaRPr lang="en-US"/>
          </a:p>
        </p:txBody>
      </p:sp>
    </p:spTree>
    <p:extLst>
      <p:ext uri="{BB962C8B-B14F-4D97-AF65-F5344CB8AC3E}">
        <p14:creationId xmlns:p14="http://schemas.microsoft.com/office/powerpoint/2010/main" val="160886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following two slides cover the table of contents </a:t>
            </a:r>
            <a:r>
              <a:rPr lang="en-US" sz="1200" i="0" kern="1200" dirty="0" smtClean="0">
                <a:solidFill>
                  <a:schemeClr val="tx1"/>
                </a:solidFill>
                <a:effectLst/>
                <a:latin typeface="+mn-lt"/>
                <a:ea typeface="+mn-ea"/>
                <a:cs typeface="+mn-cs"/>
              </a:rPr>
              <a:t>of Focus on People with Disabilities. This is the first part of the table of contents.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guide starts out with an </a:t>
            </a:r>
            <a:r>
              <a:rPr lang="en-US" sz="1200" b="1" kern="1200" dirty="0" smtClean="0">
                <a:solidFill>
                  <a:schemeClr val="tx1"/>
                </a:solidFill>
                <a:effectLst/>
                <a:latin typeface="+mn-lt"/>
                <a:ea typeface="+mn-ea"/>
                <a:cs typeface="+mn-cs"/>
              </a:rPr>
              <a:t>Introduction </a:t>
            </a:r>
            <a:r>
              <a:rPr lang="en-US" sz="1200" kern="1200" dirty="0" smtClean="0">
                <a:solidFill>
                  <a:schemeClr val="tx1"/>
                </a:solidFill>
                <a:effectLst/>
                <a:latin typeface="+mn-lt"/>
                <a:ea typeface="+mn-ea"/>
                <a:cs typeface="+mn-cs"/>
              </a:rPr>
              <a:t>section</a:t>
            </a:r>
            <a:r>
              <a:rPr lang="en-US" sz="1200" kern="1200" baseline="0" dirty="0" smtClean="0">
                <a:solidFill>
                  <a:schemeClr val="tx1"/>
                </a:solidFill>
                <a:effectLst/>
                <a:latin typeface="+mn-lt"/>
                <a:ea typeface="+mn-ea"/>
                <a:cs typeface="+mn-cs"/>
              </a:rPr>
              <a:t> the provides information</a:t>
            </a:r>
            <a:r>
              <a:rPr lang="en-US" sz="1200"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about CFPB</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Your</a:t>
            </a:r>
            <a:r>
              <a:rPr lang="en-US" sz="1200" b="0" kern="1200" baseline="0" dirty="0" smtClean="0">
                <a:solidFill>
                  <a:schemeClr val="tx1"/>
                </a:solidFill>
                <a:effectLst/>
                <a:latin typeface="+mn-lt"/>
                <a:ea typeface="+mn-ea"/>
                <a:cs typeface="+mn-cs"/>
              </a:rPr>
              <a:t> Money, Your Goals</a:t>
            </a:r>
            <a:r>
              <a:rPr lang="en-US" sz="1200" b="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section on </a:t>
            </a:r>
            <a:r>
              <a:rPr lang="en-US" sz="1200" b="1" kern="1200" dirty="0" smtClean="0">
                <a:solidFill>
                  <a:schemeClr val="tx1"/>
                </a:solidFill>
                <a:effectLst/>
                <a:latin typeface="+mn-lt"/>
                <a:ea typeface="+mn-ea"/>
                <a:cs typeface="+mn-cs"/>
              </a:rPr>
              <a:t>People with disabilities and financial decision making</a:t>
            </a:r>
            <a:r>
              <a:rPr lang="en-US" sz="1200" kern="1200" dirty="0" smtClean="0">
                <a:solidFill>
                  <a:schemeClr val="tx1"/>
                </a:solidFill>
                <a:effectLst/>
                <a:latin typeface="+mn-lt"/>
                <a:ea typeface="+mn-ea"/>
                <a:cs typeface="+mn-cs"/>
              </a:rPr>
              <a:t> provides important context on financial challenges within the disability community.</a:t>
            </a:r>
          </a:p>
          <a:p>
            <a:pPr marL="171450" lvl="0" indent="-171450">
              <a:buFont typeface="Arial" panose="020B0604020202020204" pitchFamily="34" charset="0"/>
              <a:buChar char="•"/>
            </a:pPr>
            <a:r>
              <a:rPr lang="en-US" sz="1200" b="0" kern="1200" dirty="0" smtClean="0">
                <a:solidFill>
                  <a:schemeClr val="tx1"/>
                </a:solidFill>
                <a:effectLst/>
                <a:latin typeface="+mn-lt"/>
                <a:ea typeface="+mn-ea"/>
                <a:cs typeface="+mn-cs"/>
              </a:rPr>
              <a:t>The</a:t>
            </a:r>
            <a:r>
              <a:rPr lang="en-US" sz="1200" b="1" kern="1200" dirty="0" smtClean="0">
                <a:solidFill>
                  <a:schemeClr val="tx1"/>
                </a:solidFill>
                <a:effectLst/>
                <a:latin typeface="+mn-lt"/>
                <a:ea typeface="+mn-ea"/>
                <a:cs typeface="+mn-cs"/>
              </a:rPr>
              <a:t> Using</a:t>
            </a:r>
            <a:r>
              <a:rPr lang="en-US" sz="1200" b="1" kern="1200" baseline="0" dirty="0" smtClean="0">
                <a:solidFill>
                  <a:schemeClr val="tx1"/>
                </a:solidFill>
                <a:effectLst/>
                <a:latin typeface="+mn-lt"/>
                <a:ea typeface="+mn-ea"/>
                <a:cs typeface="+mn-cs"/>
              </a:rPr>
              <a:t> the Your Money, Your Goals toolkit and guide section </a:t>
            </a:r>
            <a:r>
              <a:rPr lang="en-US" sz="1200" b="0" kern="1200" baseline="0" dirty="0" smtClean="0">
                <a:solidFill>
                  <a:schemeClr val="tx1"/>
                </a:solidFill>
                <a:effectLst/>
                <a:latin typeface="+mn-lt"/>
                <a:ea typeface="+mn-ea"/>
                <a:cs typeface="+mn-cs"/>
              </a:rPr>
              <a:t>describes the types of people who may find the tools and resources helpful and lists the nine modules in the toolkit.</a:t>
            </a:r>
            <a:endParaRPr lang="en-US" sz="1200" b="1"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How to begin </a:t>
            </a:r>
            <a:r>
              <a:rPr lang="en-US" sz="1200" kern="1200" dirty="0" smtClean="0">
                <a:solidFill>
                  <a:schemeClr val="tx1"/>
                </a:solidFill>
                <a:effectLst/>
                <a:latin typeface="+mn-lt"/>
                <a:ea typeface="+mn-ea"/>
                <a:cs typeface="+mn-cs"/>
              </a:rPr>
              <a:t>section helps frontline</a:t>
            </a:r>
            <a:r>
              <a:rPr lang="en-US" sz="1200" kern="1200" baseline="0" dirty="0" smtClean="0">
                <a:solidFill>
                  <a:schemeClr val="tx1"/>
                </a:solidFill>
                <a:effectLst/>
                <a:latin typeface="+mn-lt"/>
                <a:ea typeface="+mn-ea"/>
                <a:cs typeface="+mn-cs"/>
              </a:rPr>
              <a:t> staff and volunteers</a:t>
            </a:r>
            <a:r>
              <a:rPr lang="en-US" sz="1200" kern="1200" dirty="0" smtClean="0">
                <a:solidFill>
                  <a:schemeClr val="tx1"/>
                </a:solidFill>
                <a:effectLst/>
                <a:latin typeface="+mn-lt"/>
                <a:ea typeface="+mn-ea"/>
                <a:cs typeface="+mn-cs"/>
              </a:rPr>
              <a:t> to use</a:t>
            </a:r>
            <a:r>
              <a:rPr lang="en-US" sz="1200" kern="1200" baseline="0" dirty="0" smtClean="0">
                <a:solidFill>
                  <a:schemeClr val="tx1"/>
                </a:solidFill>
                <a:effectLst/>
                <a:latin typeface="+mn-lt"/>
                <a:ea typeface="+mn-ea"/>
                <a:cs typeface="+mn-cs"/>
              </a:rPr>
              <a:t> the toolkit and guide to </a:t>
            </a:r>
            <a:r>
              <a:rPr lang="en-US" sz="1200" kern="1200" dirty="0" smtClean="0">
                <a:solidFill>
                  <a:schemeClr val="tx1"/>
                </a:solidFill>
                <a:effectLst/>
                <a:latin typeface="+mn-lt"/>
                <a:ea typeface="+mn-ea"/>
                <a:cs typeface="+mn-cs"/>
              </a:rPr>
              <a:t>discuss financial issues with the people that they work with and includes a tool entitled </a:t>
            </a:r>
            <a:r>
              <a:rPr lang="en-US" sz="1200" b="1" kern="1200" dirty="0" smtClean="0">
                <a:solidFill>
                  <a:schemeClr val="tx1"/>
                </a:solidFill>
                <a:effectLst/>
                <a:latin typeface="+mn-lt"/>
                <a:ea typeface="+mn-ea"/>
                <a:cs typeface="+mn-cs"/>
              </a:rPr>
              <a:t>Starting the money conversation</a:t>
            </a:r>
            <a:r>
              <a:rPr lang="en-US" sz="1200" kern="1200" dirty="0" smtClean="0">
                <a:solidFill>
                  <a:schemeClr val="tx1"/>
                </a:solidFill>
                <a:effectLst/>
                <a:latin typeface="+mn-lt"/>
                <a:ea typeface="+mn-ea"/>
                <a:cs typeface="+mn-cs"/>
              </a:rPr>
              <a: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11</a:t>
            </a:fld>
            <a:endParaRPr lang="en-US"/>
          </a:p>
        </p:txBody>
      </p:sp>
    </p:spTree>
    <p:extLst>
      <p:ext uri="{BB962C8B-B14F-4D97-AF65-F5344CB8AC3E}">
        <p14:creationId xmlns:p14="http://schemas.microsoft.com/office/powerpoint/2010/main" val="828040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that the next section in the table of contents is the heart of the</a:t>
            </a:r>
            <a:r>
              <a:rPr lang="en-US" sz="1200" i="0" kern="1200" dirty="0" smtClean="0">
                <a:solidFill>
                  <a:schemeClr val="tx1"/>
                </a:solidFill>
                <a:effectLst/>
                <a:latin typeface="+mn-lt"/>
                <a:ea typeface="+mn-ea"/>
                <a:cs typeface="+mn-cs"/>
              </a:rPr>
              <a:t> Focus on People with Disabilities. </a:t>
            </a:r>
            <a:r>
              <a:rPr lang="en-US" sz="1200" kern="1200" dirty="0" smtClean="0">
                <a:solidFill>
                  <a:schemeClr val="tx1"/>
                </a:solidFill>
                <a:effectLst/>
                <a:latin typeface="+mn-lt"/>
                <a:ea typeface="+mn-ea"/>
                <a:cs typeface="+mn-cs"/>
              </a:rPr>
              <a:t>It is entitled</a:t>
            </a: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Modules: Your Money, Your Goals for People with Disabilities</a:t>
            </a:r>
            <a:r>
              <a:rPr lang="en-US" sz="1200" kern="1200" dirty="0" smtClean="0">
                <a:solidFill>
                  <a:schemeClr val="tx1"/>
                </a:solidFill>
                <a:effectLst/>
                <a:latin typeface="+mn-lt"/>
                <a:ea typeface="+mn-ea"/>
                <a:cs typeface="+mn-cs"/>
              </a:rPr>
              <a:t>. It mirrors the nine modules of </a:t>
            </a:r>
            <a:r>
              <a:rPr lang="en-US" sz="1200" i="0" kern="1200" dirty="0" smtClean="0">
                <a:solidFill>
                  <a:schemeClr val="tx1"/>
                </a:solidFill>
                <a:effectLst/>
                <a:latin typeface="+mn-lt"/>
                <a:ea typeface="+mn-ea"/>
                <a:cs typeface="+mn-cs"/>
              </a:rPr>
              <a:t>the Your Money, Your Goals toolkit. This slide</a:t>
            </a:r>
            <a:r>
              <a:rPr lang="en-US" sz="1200" i="0" kern="1200" baseline="0" dirty="0" smtClean="0">
                <a:solidFill>
                  <a:schemeClr val="tx1"/>
                </a:solidFill>
                <a:effectLst/>
                <a:latin typeface="+mn-lt"/>
                <a:ea typeface="+mn-ea"/>
                <a:cs typeface="+mn-cs"/>
              </a:rPr>
              <a:t> lists</a:t>
            </a:r>
            <a:r>
              <a:rPr lang="en-US" sz="1200" i="0" kern="1200" dirty="0" smtClean="0">
                <a:solidFill>
                  <a:schemeClr val="tx1"/>
                </a:solidFill>
                <a:effectLst/>
                <a:latin typeface="+mn-lt"/>
                <a:ea typeface="+mn-ea"/>
                <a:cs typeface="+mn-cs"/>
              </a:rPr>
              <a:t> the nine</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modules and each of the tools in Focus on People with Disabilities. </a:t>
            </a:r>
            <a:r>
              <a:rPr lang="en-US" sz="1200" kern="1200" dirty="0" smtClean="0">
                <a:solidFill>
                  <a:schemeClr val="tx1"/>
                </a:solidFill>
                <a:effectLst/>
                <a:latin typeface="+mn-lt"/>
                <a:ea typeface="+mn-ea"/>
                <a:cs typeface="+mn-cs"/>
              </a:rPr>
              <a:t>The nine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modules are: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1: Setting Goals</a:t>
            </a:r>
            <a:r>
              <a:rPr lang="en-US" sz="1200" kern="1200" dirty="0" smtClean="0">
                <a:solidFill>
                  <a:schemeClr val="tx1"/>
                </a:solidFill>
                <a:effectLst/>
                <a:latin typeface="+mn-lt"/>
                <a:ea typeface="+mn-ea"/>
                <a:cs typeface="+mn-cs"/>
              </a:rPr>
              <a:t>. This includes a tool on “</a:t>
            </a:r>
            <a:r>
              <a:rPr lang="en-US" sz="1200" b="1" kern="1200" dirty="0" smtClean="0">
                <a:solidFill>
                  <a:schemeClr val="tx1"/>
                </a:solidFill>
                <a:effectLst/>
                <a:latin typeface="+mn-lt"/>
                <a:ea typeface="+mn-ea"/>
                <a:cs typeface="+mn-cs"/>
              </a:rPr>
              <a:t>Paying for assistive devices</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2: Saving</a:t>
            </a:r>
            <a:r>
              <a:rPr lang="en-US" sz="1200" kern="1200" dirty="0" smtClean="0">
                <a:solidFill>
                  <a:schemeClr val="tx1"/>
                </a:solidFill>
                <a:effectLst/>
                <a:latin typeface="+mn-lt"/>
                <a:ea typeface="+mn-ea"/>
                <a:cs typeface="+mn-cs"/>
              </a:rPr>
              <a:t>. This includes a tool on “</a:t>
            </a:r>
            <a:r>
              <a:rPr lang="en-US" sz="1200" b="1" kern="1200" dirty="0" smtClean="0">
                <a:solidFill>
                  <a:schemeClr val="tx1"/>
                </a:solidFill>
                <a:effectLst/>
                <a:latin typeface="+mn-lt"/>
                <a:ea typeface="+mn-ea"/>
                <a:cs typeface="+mn-cs"/>
              </a:rPr>
              <a:t>Setting up an ABLE Account</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3: Tracking Income and Benefits</a:t>
            </a:r>
            <a:r>
              <a:rPr lang="en-US" sz="1200" kern="1200" dirty="0" smtClean="0">
                <a:solidFill>
                  <a:schemeClr val="tx1"/>
                </a:solidFill>
                <a:effectLst/>
                <a:latin typeface="+mn-lt"/>
                <a:ea typeface="+mn-ea"/>
                <a:cs typeface="+mn-cs"/>
              </a:rPr>
              <a:t>. This includes an “</a:t>
            </a:r>
            <a:r>
              <a:rPr lang="en-US" sz="1200" b="1" kern="1200" dirty="0" smtClean="0">
                <a:solidFill>
                  <a:schemeClr val="tx1"/>
                </a:solidFill>
                <a:effectLst/>
                <a:latin typeface="+mn-lt"/>
                <a:ea typeface="+mn-ea"/>
                <a:cs typeface="+mn-cs"/>
              </a:rPr>
              <a:t>SSI estimator”</a:t>
            </a:r>
            <a:r>
              <a:rPr lang="en-US" sz="1200" b="0" kern="1200" baseline="0" dirty="0" smtClean="0">
                <a:solidFill>
                  <a:schemeClr val="tx1"/>
                </a:solidFill>
                <a:effectLst/>
                <a:latin typeface="+mn-lt"/>
                <a:ea typeface="+mn-ea"/>
                <a:cs typeface="+mn-cs"/>
              </a:rPr>
              <a:t> tool.</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4: Paying Bills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5: Getting through the Month</a:t>
            </a:r>
            <a:r>
              <a:rPr lang="en-US" sz="1200" kern="1200" dirty="0" smtClean="0">
                <a:solidFill>
                  <a:schemeClr val="tx1"/>
                </a:solidFill>
                <a:effectLst/>
                <a:latin typeface="+mn-lt"/>
                <a:ea typeface="+mn-ea"/>
                <a:cs typeface="+mn-cs"/>
              </a:rPr>
              <a:t>. This includes a “</a:t>
            </a:r>
            <a:r>
              <a:rPr lang="en-US" sz="1200" b="1" kern="1200" dirty="0" smtClean="0">
                <a:solidFill>
                  <a:schemeClr val="tx1"/>
                </a:solidFill>
                <a:effectLst/>
                <a:latin typeface="+mn-lt"/>
                <a:ea typeface="+mn-ea"/>
                <a:cs typeface="+mn-cs"/>
              </a:rPr>
              <a:t>Monthly budget”</a:t>
            </a:r>
            <a:r>
              <a:rPr lang="en-US" sz="1200" b="0" kern="1200" baseline="0" dirty="0" smtClean="0">
                <a:solidFill>
                  <a:schemeClr val="tx1"/>
                </a:solidFill>
                <a:effectLst/>
                <a:latin typeface="+mn-lt"/>
                <a:ea typeface="+mn-ea"/>
                <a:cs typeface="+mn-cs"/>
              </a:rPr>
              <a:t> tool.</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6: Dealing with Debt</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7: Understanding Credit Reports and Scores.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8: Choosing Financial Products and Services.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Module 9: Protecting your Money</a:t>
            </a:r>
            <a:r>
              <a:rPr lang="en-US" sz="1200" kern="1200" dirty="0" smtClean="0">
                <a:solidFill>
                  <a:schemeClr val="tx1"/>
                </a:solidFill>
                <a:effectLst/>
                <a:latin typeface="+mn-lt"/>
                <a:ea typeface="+mn-ea"/>
                <a:cs typeface="+mn-cs"/>
              </a:rPr>
              <a:t>. This includes a tool on “</a:t>
            </a:r>
            <a:r>
              <a:rPr lang="en-US" sz="1200" b="1" kern="1200" dirty="0" smtClean="0">
                <a:solidFill>
                  <a:schemeClr val="tx1"/>
                </a:solidFill>
                <a:effectLst/>
                <a:latin typeface="+mn-lt"/>
                <a:ea typeface="+mn-ea"/>
                <a:cs typeface="+mn-cs"/>
              </a:rPr>
              <a:t>Identifying financial abuse and exploitation”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each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these modules provides information on the topic that is relevant to people with disabilities. There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five tools that help to apply that information to real life situations. The tools </a:t>
            </a:r>
            <a:r>
              <a:rPr lang="en-US" sz="1200" i="0" kern="1200" dirty="0" smtClean="0">
                <a:solidFill>
                  <a:schemeClr val="tx1"/>
                </a:solidFill>
                <a:effectLst/>
                <a:latin typeface="+mn-lt"/>
                <a:ea typeface="+mn-ea"/>
                <a:cs typeface="+mn-cs"/>
              </a:rPr>
              <a:t>in Focus on People with Disabilities can be printed </a:t>
            </a:r>
            <a:r>
              <a:rPr lang="en-US" sz="1200" kern="1200" dirty="0" smtClean="0">
                <a:solidFill>
                  <a:schemeClr val="tx1"/>
                </a:solidFill>
                <a:effectLst/>
                <a:latin typeface="+mn-lt"/>
                <a:ea typeface="+mn-ea"/>
                <a:cs typeface="+mn-cs"/>
              </a:rPr>
              <a:t>out and filled out by hand or can be filled out electronically using the online version available on </a:t>
            </a:r>
            <a:r>
              <a:rPr lang="en-US" sz="1200" i="0" kern="1200" dirty="0" smtClean="0">
                <a:solidFill>
                  <a:schemeClr val="tx1"/>
                </a:solidFill>
                <a:effectLst/>
                <a:latin typeface="+mn-lt"/>
                <a:ea typeface="+mn-ea"/>
                <a:cs typeface="+mn-cs"/>
              </a:rPr>
              <a:t>the Your Money, Your Goals </a:t>
            </a:r>
            <a:r>
              <a:rPr lang="en-US" sz="1200" kern="1200" dirty="0" smtClean="0">
                <a:solidFill>
                  <a:schemeClr val="tx1"/>
                </a:solidFill>
                <a:effectLst/>
                <a:latin typeface="+mn-lt"/>
                <a:ea typeface="+mn-ea"/>
                <a:cs typeface="+mn-cs"/>
              </a:rPr>
              <a:t>webpage </a:t>
            </a:r>
            <a:r>
              <a:rPr lang="en-US" sz="1200" u="sng" kern="1200" dirty="0" smtClean="0">
                <a:solidFill>
                  <a:schemeClr val="tx1"/>
                </a:solidFill>
                <a:effectLst/>
                <a:latin typeface="+mn-lt"/>
                <a:ea typeface="+mn-ea"/>
                <a:cs typeface="+mn-cs"/>
                <a:hlinkClick r:id="rId3"/>
              </a:rPr>
              <a:t>www.consumerfinance.gov/your-money-your-goals</a:t>
            </a:r>
            <a:r>
              <a:rPr lang="en-US" sz="1200" kern="1200" dirty="0" smtClean="0">
                <a:solidFill>
                  <a:schemeClr val="tx1"/>
                </a:solidFill>
                <a:effectLst/>
                <a:latin typeface="+mn-lt"/>
                <a:ea typeface="+mn-ea"/>
                <a:cs typeface="+mn-cs"/>
              </a:rPr>
              <a:t>.  </a:t>
            </a:r>
          </a:p>
          <a:p>
            <a:endParaRPr lang="en-US" dirty="0" smtClean="0"/>
          </a:p>
          <a:p>
            <a:r>
              <a:rPr lang="en-US" sz="1200" kern="1200" dirty="0" smtClean="0">
                <a:solidFill>
                  <a:schemeClr val="tx1"/>
                </a:solidFill>
                <a:effectLst/>
                <a:latin typeface="+mn-lt"/>
                <a:ea typeface="+mn-ea"/>
                <a:cs typeface="+mn-cs"/>
              </a:rPr>
              <a:t>Explain that</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last section—</a:t>
            </a:r>
            <a:r>
              <a:rPr lang="en-US" sz="1200" b="1" kern="1200" dirty="0" smtClean="0">
                <a:solidFill>
                  <a:schemeClr val="tx1"/>
                </a:solidFill>
                <a:effectLst/>
                <a:latin typeface="+mn-lt"/>
                <a:ea typeface="+mn-ea"/>
                <a:cs typeface="+mn-cs"/>
              </a:rPr>
              <a:t>Additional resources</a:t>
            </a:r>
            <a:r>
              <a:rPr lang="en-US" sz="1200" kern="1200" dirty="0" smtClean="0">
                <a:solidFill>
                  <a:schemeClr val="tx1"/>
                </a:solidFill>
                <a:effectLst/>
                <a:latin typeface="+mn-lt"/>
                <a:ea typeface="+mn-ea"/>
                <a:cs typeface="+mn-cs"/>
              </a:rPr>
              <a:t>—provides a list of where to go for help when</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person needs assistance with:  benefits, health care bills, housing or paying utility bills, dealing with debt, finding a lawyer, getting a bank or debt collector to respond, and finding a job.</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12</a:t>
            </a:fld>
            <a:endParaRPr lang="en-US"/>
          </a:p>
        </p:txBody>
      </p:sp>
    </p:spTree>
    <p:extLst>
      <p:ext uri="{BB962C8B-B14F-4D97-AF65-F5344CB8AC3E}">
        <p14:creationId xmlns:p14="http://schemas.microsoft.com/office/powerpoint/2010/main" val="206460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 that the introduction</a:t>
            </a:r>
            <a:r>
              <a:rPr lang="en-US" sz="1200" kern="1200" baseline="0" dirty="0" smtClean="0">
                <a:solidFill>
                  <a:schemeClr val="tx1"/>
                </a:solidFill>
                <a:effectLst/>
                <a:latin typeface="+mn-lt"/>
                <a:ea typeface="+mn-ea"/>
                <a:cs typeface="+mn-cs"/>
              </a:rPr>
              <a:t> section in the toolkit and the </a:t>
            </a:r>
            <a:r>
              <a:rPr lang="en-US" sz="1200" b="1" i="0" kern="1200" baseline="0" dirty="0" smtClean="0">
                <a:solidFill>
                  <a:schemeClr val="tx1"/>
                </a:solidFill>
                <a:effectLst/>
                <a:latin typeface="+mn-lt"/>
                <a:ea typeface="+mn-ea"/>
                <a:cs typeface="+mn-cs"/>
              </a:rPr>
              <a:t>How to begin </a:t>
            </a:r>
            <a:r>
              <a:rPr lang="en-US" sz="1200" kern="1200" baseline="0" dirty="0" smtClean="0">
                <a:solidFill>
                  <a:schemeClr val="tx1"/>
                </a:solidFill>
                <a:effectLst/>
                <a:latin typeface="+mn-lt"/>
                <a:ea typeface="+mn-ea"/>
                <a:cs typeface="+mn-cs"/>
              </a:rPr>
              <a:t>section in the guide both offer tips and resources to help discuss financial issues and decision-making with the people you serve. In this section, and throughout the guide, you will find specific tools for the disability community and suggestions of tools in the main toolkit that may be useful. The Financial Empowerment Self-Assessment (in the toolkit on page 14) may be helpful in understanding your own financial know-how and how you approach financial decision-making.</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a:t>
            </a:r>
            <a:r>
              <a:rPr lang="en-US" sz="1200" i="0" kern="1200" dirty="0" smtClean="0">
                <a:solidFill>
                  <a:schemeClr val="tx1"/>
                </a:solidFill>
                <a:effectLst/>
                <a:latin typeface="+mn-lt"/>
                <a:ea typeface="+mn-ea"/>
                <a:cs typeface="+mn-cs"/>
              </a:rPr>
              <a:t>Focus on People with Disabilities </a:t>
            </a:r>
            <a:r>
              <a:rPr lang="en-US" sz="1200" kern="1200" dirty="0" smtClean="0">
                <a:solidFill>
                  <a:schemeClr val="tx1"/>
                </a:solidFill>
                <a:effectLst/>
                <a:latin typeface="+mn-lt"/>
                <a:ea typeface="+mn-ea"/>
                <a:cs typeface="+mn-cs"/>
              </a:rPr>
              <a:t>includes a tool entitled</a:t>
            </a:r>
            <a:r>
              <a:rPr lang="en-US" sz="1200"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Starting the money conversation” </a:t>
            </a:r>
            <a:r>
              <a:rPr lang="en-US" sz="1200" kern="1200" dirty="0" smtClean="0">
                <a:solidFill>
                  <a:schemeClr val="tx1"/>
                </a:solidFill>
                <a:effectLst/>
                <a:latin typeface="+mn-lt"/>
                <a:ea typeface="+mn-ea"/>
                <a:cs typeface="+mn-cs"/>
              </a:rPr>
              <a:t>on pages 10 and 11 of the guid</a:t>
            </a:r>
            <a:r>
              <a:rPr lang="en-US" sz="1200" b="0" kern="1200" dirty="0" smtClean="0">
                <a:solidFill>
                  <a:schemeClr val="tx1"/>
                </a:solidFill>
                <a:effectLst/>
                <a:latin typeface="+mn-lt"/>
                <a:ea typeface="+mn-ea"/>
                <a:cs typeface="+mn-cs"/>
              </a:rPr>
              <a:t>e. </a:t>
            </a:r>
            <a:r>
              <a:rPr lang="en-US" sz="1200" kern="1200" dirty="0" smtClean="0">
                <a:solidFill>
                  <a:schemeClr val="tx1"/>
                </a:solidFill>
                <a:effectLst/>
                <a:latin typeface="+mn-lt"/>
                <a:ea typeface="+mn-ea"/>
                <a:cs typeface="+mn-cs"/>
              </a:rPr>
              <a:t>It’s an easy to use questionnaire designed</a:t>
            </a:r>
            <a:r>
              <a:rPr lang="en-US" sz="1200" kern="1200" baseline="0" dirty="0" smtClean="0">
                <a:solidFill>
                  <a:schemeClr val="tx1"/>
                </a:solidFill>
                <a:effectLst/>
                <a:latin typeface="+mn-lt"/>
                <a:ea typeface="+mn-ea"/>
                <a:cs typeface="+mn-cs"/>
              </a:rPr>
              <a:t> for </a:t>
            </a:r>
            <a:r>
              <a:rPr lang="en-US" altLang="en-US" dirty="0" smtClean="0">
                <a:solidFill>
                  <a:srgbClr val="000000"/>
                </a:solidFill>
                <a:ea typeface="MS PGothic" charset="-128"/>
              </a:rPr>
              <a:t>service providers to understand each person’s goals and financial situation</a:t>
            </a:r>
            <a:r>
              <a:rPr lang="en-US"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Describe </a:t>
            </a:r>
            <a:r>
              <a:rPr lang="en-US" sz="1200" kern="1200" baseline="0" dirty="0" smtClean="0">
                <a:solidFill>
                  <a:schemeClr val="tx1"/>
                </a:solidFill>
                <a:effectLst/>
                <a:latin typeface="+mn-lt"/>
                <a:ea typeface="+mn-ea"/>
                <a:cs typeface="+mn-cs"/>
              </a:rPr>
              <a:t>the purpose of this tool. </a:t>
            </a:r>
            <a:r>
              <a:rPr lang="en-US" sz="1200" b="0" kern="1200" baseline="0" dirty="0" smtClean="0">
                <a:solidFill>
                  <a:schemeClr val="tx1"/>
                </a:solidFill>
                <a:effectLst/>
                <a:latin typeface="+mn-lt"/>
                <a:ea typeface="+mn-ea"/>
                <a:cs typeface="+mn-cs"/>
              </a:rPr>
              <a:t>Here is how you can explain it:</a:t>
            </a:r>
            <a:endParaRPr lang="en-US" sz="1200" kern="1200" baseline="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tool provides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suggested tips and scripts for service providers to start the money conversation with the person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serve.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questionnaire is designed for the</a:t>
            </a:r>
            <a:r>
              <a:rPr lang="en-US" sz="1200" kern="1200" baseline="0" dirty="0" smtClean="0">
                <a:solidFill>
                  <a:schemeClr val="tx1"/>
                </a:solidFill>
                <a:effectLst/>
                <a:latin typeface="+mn-lt"/>
                <a:ea typeface="+mn-ea"/>
                <a:cs typeface="+mn-cs"/>
              </a:rPr>
              <a:t> person </a:t>
            </a:r>
            <a:r>
              <a:rPr lang="en-US" sz="1200" kern="1200" dirty="0" smtClean="0">
                <a:solidFill>
                  <a:schemeClr val="tx1"/>
                </a:solidFill>
                <a:effectLst/>
                <a:latin typeface="+mn-lt"/>
                <a:ea typeface="+mn-ea"/>
                <a:cs typeface="+mn-cs"/>
              </a:rPr>
              <a:t>to zero in on the information and tools that will be most useful for them.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questionnaire is only intended to be shared with you and the person you’re working with.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When you feel the time is right, you can simply ask the person you’re working with to complete the questionnaire.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CFPB</a:t>
            </a:r>
            <a:r>
              <a:rPr lang="en-US" sz="1200" kern="1200" baseline="0" dirty="0" smtClean="0">
                <a:solidFill>
                  <a:schemeClr val="tx1"/>
                </a:solidFill>
                <a:effectLst/>
                <a:latin typeface="+mn-lt"/>
                <a:ea typeface="+mn-ea"/>
                <a:cs typeface="+mn-cs"/>
              </a:rPr>
              <a:t> does not collect this information.</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13</a:t>
            </a:fld>
            <a:endParaRPr lang="en-US"/>
          </a:p>
        </p:txBody>
      </p:sp>
    </p:spTree>
    <p:extLst>
      <p:ext uri="{BB962C8B-B14F-4D97-AF65-F5344CB8AC3E}">
        <p14:creationId xmlns:p14="http://schemas.microsoft.com/office/powerpoint/2010/main" val="3473746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an image of the “</a:t>
            </a:r>
            <a:r>
              <a:rPr lang="en-US" sz="1200" b="1" kern="1200" dirty="0" smtClean="0">
                <a:solidFill>
                  <a:schemeClr val="tx1"/>
                </a:solidFill>
                <a:effectLst/>
                <a:latin typeface="+mn-lt"/>
                <a:ea typeface="+mn-ea"/>
                <a:cs typeface="+mn-cs"/>
              </a:rPr>
              <a:t>Starting the money conversation”</a:t>
            </a:r>
            <a:r>
              <a:rPr lang="en-US" sz="1200" kern="1200" dirty="0" smtClean="0">
                <a:solidFill>
                  <a:schemeClr val="tx1"/>
                </a:solidFill>
                <a:effectLst/>
                <a:latin typeface="+mn-lt"/>
                <a:ea typeface="+mn-ea"/>
                <a:cs typeface="+mn-cs"/>
              </a:rPr>
              <a:t> questionnaire.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will notice that each tool on the guide has</a:t>
            </a:r>
            <a:r>
              <a:rPr lang="en-US" sz="1200" kern="1200" baseline="0" dirty="0" smtClean="0">
                <a:solidFill>
                  <a:schemeClr val="tx1"/>
                </a:solidFill>
                <a:effectLst/>
                <a:latin typeface="+mn-lt"/>
                <a:ea typeface="+mn-ea"/>
                <a:cs typeface="+mn-cs"/>
              </a:rPr>
              <a:t> a circular symbol at the top. It is a pencil inside a circle to show that the tools can be completed with or by the people you serve.</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Review the contents of the “</a:t>
            </a:r>
            <a:r>
              <a:rPr lang="en-US" sz="1200" b="1" kern="1200" dirty="0" smtClean="0">
                <a:solidFill>
                  <a:schemeClr val="tx1"/>
                </a:solidFill>
                <a:effectLst/>
                <a:latin typeface="+mn-lt"/>
                <a:ea typeface="+mn-ea"/>
                <a:cs typeface="+mn-cs"/>
              </a:rPr>
              <a:t>Starting the money conversation”</a:t>
            </a:r>
            <a:r>
              <a:rPr lang="en-US" sz="1200" kern="1200" dirty="0" smtClean="0">
                <a:solidFill>
                  <a:schemeClr val="tx1"/>
                </a:solidFill>
                <a:effectLst/>
                <a:latin typeface="+mn-lt"/>
                <a:ea typeface="+mn-ea"/>
                <a:cs typeface="+mn-cs"/>
              </a:rPr>
              <a:t> questionnaire on </a:t>
            </a:r>
            <a:r>
              <a:rPr lang="en-US" sz="1200" b="1" kern="1200" dirty="0" smtClean="0">
                <a:solidFill>
                  <a:schemeClr val="tx1"/>
                </a:solidFill>
                <a:effectLst/>
                <a:latin typeface="+mn-lt"/>
                <a:ea typeface="+mn-ea"/>
                <a:cs typeface="+mn-cs"/>
              </a:rPr>
              <a:t>page 11 </a:t>
            </a:r>
            <a:r>
              <a:rPr lang="en-US" sz="1200" i="0" kern="1200" dirty="0" smtClean="0">
                <a:solidFill>
                  <a:schemeClr val="tx1"/>
                </a:solidFill>
                <a:effectLst/>
                <a:latin typeface="+mn-lt"/>
                <a:ea typeface="+mn-ea"/>
                <a:cs typeface="+mn-cs"/>
              </a:rPr>
              <a:t>in Focus on People with Disabilities</a:t>
            </a:r>
            <a:r>
              <a:rPr lang="en-US" sz="1200" i="1"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It</a:t>
            </a:r>
            <a:r>
              <a:rPr lang="en-US" sz="1200" i="0" kern="1200" baseline="0" dirty="0" smtClean="0">
                <a:solidFill>
                  <a:schemeClr val="tx1"/>
                </a:solidFill>
                <a:effectLst/>
                <a:latin typeface="+mn-lt"/>
                <a:ea typeface="+mn-ea"/>
                <a:cs typeface="+mn-cs"/>
              </a:rPr>
              <a:t> is designed to help </a:t>
            </a:r>
            <a:r>
              <a:rPr lang="en-US" sz="1200" kern="1200" dirty="0" smtClean="0">
                <a:solidFill>
                  <a:schemeClr val="tx1"/>
                </a:solidFill>
                <a:effectLst/>
                <a:latin typeface="+mn-lt"/>
                <a:ea typeface="+mn-ea"/>
                <a:cs typeface="+mn-cs"/>
              </a:rPr>
              <a:t>service providers ask the people they serve to complete as a way to begin the money conversation.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solidFill>
                  <a:srgbClr val="000000"/>
                </a:solidFill>
                <a:ea typeface="MS PGothic" charset="-128"/>
              </a:rPr>
              <a:t>Be sure to explain that using this questionnaire is not</a:t>
            </a:r>
            <a:r>
              <a:rPr lang="en-US" altLang="en-US" baseline="0" dirty="0" smtClean="0">
                <a:solidFill>
                  <a:srgbClr val="000000"/>
                </a:solidFill>
                <a:ea typeface="MS PGothic" charset="-128"/>
              </a:rPr>
              <a:t> mandatory</a:t>
            </a:r>
            <a:r>
              <a:rPr lang="en-US" altLang="en-US" dirty="0" smtClean="0">
                <a:solidFill>
                  <a:srgbClr val="000000"/>
                </a:solidFill>
                <a:ea typeface="MS PGothic" charset="-128"/>
              </a:rPr>
              <a:t>. The CFPB</a:t>
            </a:r>
            <a:r>
              <a:rPr lang="en-US" altLang="en-US" baseline="0" dirty="0" smtClean="0">
                <a:solidFill>
                  <a:srgbClr val="000000"/>
                </a:solidFill>
                <a:ea typeface="MS PGothic" charset="-128"/>
              </a:rPr>
              <a:t> does not collect this information. </a:t>
            </a:r>
            <a:r>
              <a:rPr lang="en-US" altLang="en-US" dirty="0" smtClean="0">
                <a:solidFill>
                  <a:srgbClr val="000000"/>
                </a:solidFill>
                <a:ea typeface="MS PGothic" charset="-128"/>
              </a:rPr>
              <a:t>It is a</a:t>
            </a:r>
            <a:r>
              <a:rPr lang="en-US" altLang="en-US" baseline="0" dirty="0" smtClean="0">
                <a:solidFill>
                  <a:srgbClr val="000000"/>
                </a:solidFill>
                <a:ea typeface="MS PGothic" charset="-128"/>
              </a:rPr>
              <a:t> tool frontline staff and volunteers can </a:t>
            </a:r>
            <a:r>
              <a:rPr lang="en-US" altLang="en-US" dirty="0" smtClean="0">
                <a:solidFill>
                  <a:srgbClr val="000000"/>
                </a:solidFill>
                <a:ea typeface="MS PGothic" charset="-128"/>
              </a:rPr>
              <a:t>use to more effectively and efficiently match a person’s needs with information and tools in the toolkit and guide. </a:t>
            </a:r>
            <a:r>
              <a:rPr lang="en-US" sz="1200" kern="1200" dirty="0" smtClean="0">
                <a:solidFill>
                  <a:schemeClr val="tx1"/>
                </a:solidFill>
                <a:effectLst/>
                <a:latin typeface="+mn-lt"/>
                <a:ea typeface="+mn-ea"/>
                <a:cs typeface="+mn-cs"/>
              </a:rPr>
              <a:t>Because the questionnaire is simple and only has a few questions, they may be able to gather the information by simply talking it through with the person they serve. </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t</a:t>
            </a:r>
            <a:r>
              <a:rPr lang="en-US" sz="1200" kern="1200" dirty="0" smtClean="0">
                <a:solidFill>
                  <a:schemeClr val="tx1"/>
                </a:solidFill>
                <a:effectLst/>
                <a:latin typeface="+mn-lt"/>
                <a:ea typeface="+mn-ea"/>
                <a:cs typeface="+mn-cs"/>
              </a:rPr>
              <a:t>his is an</a:t>
            </a:r>
            <a:r>
              <a:rPr lang="en-US" sz="1200" kern="1200" baseline="0" dirty="0" smtClean="0">
                <a:solidFill>
                  <a:schemeClr val="tx1"/>
                </a:solidFill>
                <a:effectLst/>
                <a:latin typeface="+mn-lt"/>
                <a:ea typeface="+mn-ea"/>
                <a:cs typeface="+mn-cs"/>
              </a:rPr>
              <a:t> image </a:t>
            </a:r>
            <a:r>
              <a:rPr lang="en-US" sz="1200" kern="1200" dirty="0" smtClean="0">
                <a:solidFill>
                  <a:schemeClr val="tx1"/>
                </a:solidFill>
                <a:effectLst/>
                <a:latin typeface="+mn-lt"/>
                <a:ea typeface="+mn-ea"/>
                <a:cs typeface="+mn-cs"/>
              </a:rPr>
              <a:t>of the first half of tool. The entire tool includes</a:t>
            </a:r>
            <a:r>
              <a:rPr lang="en-US" sz="1200" kern="1200" baseline="0" dirty="0" smtClean="0">
                <a:solidFill>
                  <a:schemeClr val="tx1"/>
                </a:solidFill>
                <a:effectLst/>
                <a:latin typeface="+mn-lt"/>
                <a:ea typeface="+mn-ea"/>
                <a:cs typeface="+mn-cs"/>
              </a:rPr>
              <a:t> the following 13 qu</a:t>
            </a:r>
            <a:r>
              <a:rPr lang="en-US" sz="1200" kern="1200" dirty="0" smtClean="0">
                <a:solidFill>
                  <a:schemeClr val="tx1"/>
                </a:solidFill>
                <a:effectLst/>
                <a:latin typeface="+mn-lt"/>
                <a:ea typeface="+mn-ea"/>
                <a:cs typeface="+mn-cs"/>
              </a:rPr>
              <a:t>estions: </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have a disability you are comfortable disclosing?</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have goals?</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Are you at risk of losing your housing, car, or utilities because you cannot make payments?</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have reliable transportation?</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have a reliable source of income?</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have money set aside to cover emergencies or unexpected expenses?</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Are you able to cover all of your bills, living expenses, and meals for your household each month?</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have financial resources to pay for assistive devices or adaptations that you need?</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owe a person, business, or the government money?</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Have you been unable to get a loan, credit card, apartment, car, or job due to a bad credit record?</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have a checking or saving account at a bank or credit union?</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think your identity has been stolen? Have you experienced fraud?</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effectLst/>
                <a:latin typeface="+mn-lt"/>
                <a:ea typeface="+mn-ea"/>
                <a:cs typeface="+mn-cs"/>
              </a:rPr>
              <a:t>Do you make the decisions about your financial resources or feel like you have control over your finances?</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14</a:t>
            </a:fld>
            <a:endParaRPr lang="en-US"/>
          </a:p>
        </p:txBody>
      </p:sp>
    </p:spTree>
    <p:extLst>
      <p:ext uri="{BB962C8B-B14F-4D97-AF65-F5344CB8AC3E}">
        <p14:creationId xmlns:p14="http://schemas.microsoft.com/office/powerpoint/2010/main" val="802608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Explain the analysis procedure for “</a:t>
            </a:r>
            <a:r>
              <a:rPr lang="en-US" sz="1200" i="0" kern="1200" baseline="0" dirty="0" smtClean="0">
                <a:solidFill>
                  <a:schemeClr val="tx1"/>
                </a:solidFill>
                <a:effectLst/>
                <a:latin typeface="+mn-lt"/>
                <a:ea typeface="+mn-ea"/>
                <a:cs typeface="+mn-cs"/>
              </a:rPr>
              <a:t>Starting the Money Conversation”</a:t>
            </a:r>
            <a:r>
              <a:rPr lang="en-US" sz="1200" i="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Here</a:t>
            </a:r>
            <a:r>
              <a:rPr lang="en-US" sz="1200" kern="1200" baseline="0" dirty="0" smtClean="0">
                <a:solidFill>
                  <a:schemeClr val="tx1"/>
                </a:solidFill>
                <a:effectLst/>
                <a:latin typeface="+mn-lt"/>
                <a:ea typeface="+mn-ea"/>
                <a:cs typeface="+mn-cs"/>
              </a:rPr>
              <a:t> is how you can explain it:</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questionnaire results will help you and the person you’re working with to navigate the guide to access relevant information, tools, or referrals.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example, if the individual answers “no” or “I don’t know” to Question 8 – “Do you have financial resources to pay for assistive devices or adaptations that you need?” – The response key in the chart suggests that you can respond by reviewing the “</a:t>
            </a:r>
            <a:r>
              <a:rPr lang="en-US" sz="1200" b="1" kern="1200" dirty="0" smtClean="0">
                <a:solidFill>
                  <a:schemeClr val="tx1"/>
                </a:solidFill>
                <a:effectLst/>
                <a:latin typeface="+mn-lt"/>
                <a:ea typeface="+mn-ea"/>
                <a:cs typeface="+mn-cs"/>
              </a:rPr>
              <a:t>Paying for assistive devices”</a:t>
            </a:r>
            <a:r>
              <a:rPr lang="en-US" sz="1200" kern="1200" dirty="0" smtClean="0">
                <a:solidFill>
                  <a:schemeClr val="tx1"/>
                </a:solidFill>
                <a:effectLst/>
                <a:latin typeface="+mn-lt"/>
                <a:ea typeface="+mn-ea"/>
                <a:cs typeface="+mn-cs"/>
              </a:rPr>
              <a:t> tool in the </a:t>
            </a:r>
            <a:r>
              <a:rPr lang="en-US" sz="1200" i="0" kern="1200" dirty="0" smtClean="0">
                <a:solidFill>
                  <a:schemeClr val="tx1"/>
                </a:solidFill>
                <a:effectLst/>
                <a:latin typeface="+mn-lt"/>
                <a:ea typeface="+mn-ea"/>
                <a:cs typeface="+mn-cs"/>
              </a:rPr>
              <a:t>Focus on People with Disabilities </a:t>
            </a:r>
            <a:r>
              <a:rPr lang="en-US" sz="1200" kern="1200" dirty="0" smtClean="0">
                <a:solidFill>
                  <a:schemeClr val="tx1"/>
                </a:solidFill>
                <a:effectLst/>
                <a:latin typeface="+mn-lt"/>
                <a:ea typeface="+mn-ea"/>
                <a:cs typeface="+mn-cs"/>
              </a:rPr>
              <a:t>and also sharing information on financing options available through federal, state, and local programs.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15</a:t>
            </a:fld>
            <a:endParaRPr lang="en-US"/>
          </a:p>
        </p:txBody>
      </p:sp>
    </p:spTree>
    <p:extLst>
      <p:ext uri="{BB962C8B-B14F-4D97-AF65-F5344CB8AC3E}">
        <p14:creationId xmlns:p14="http://schemas.microsoft.com/office/powerpoint/2010/main" val="4028397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Briefly</a:t>
            </a:r>
            <a:r>
              <a:rPr lang="en-US" sz="1200" kern="1200" baseline="0" dirty="0" smtClean="0">
                <a:solidFill>
                  <a:schemeClr val="tx1"/>
                </a:solidFill>
                <a:effectLst/>
                <a:latin typeface="+mn-lt"/>
                <a:ea typeface="+mn-ea"/>
                <a:cs typeface="+mn-cs"/>
              </a:rPr>
              <a:t> e</a:t>
            </a:r>
            <a:r>
              <a:rPr lang="en-US" sz="1200" kern="1200" dirty="0" smtClean="0">
                <a:solidFill>
                  <a:schemeClr val="tx1"/>
                </a:solidFill>
                <a:effectLst/>
                <a:latin typeface="+mn-lt"/>
                <a:ea typeface="+mn-ea"/>
                <a:cs typeface="+mn-cs"/>
              </a:rPr>
              <a:t>xplain that the next section starting on page 17 in </a:t>
            </a:r>
            <a:r>
              <a:rPr lang="en-US" sz="1200" i="0" kern="1200" dirty="0" smtClean="0">
                <a:solidFill>
                  <a:schemeClr val="tx1"/>
                </a:solidFill>
                <a:effectLst/>
                <a:latin typeface="+mn-lt"/>
                <a:ea typeface="+mn-ea"/>
                <a:cs typeface="+mn-cs"/>
              </a:rPr>
              <a:t>Focus on People with Disabilities is entitled </a:t>
            </a:r>
            <a:r>
              <a:rPr lang="en-US" sz="1200" b="1" i="0" kern="1200" dirty="0" smtClean="0">
                <a:solidFill>
                  <a:schemeClr val="tx1"/>
                </a:solidFill>
                <a:effectLst/>
                <a:latin typeface="+mn-lt"/>
                <a:ea typeface="+mn-ea"/>
                <a:cs typeface="+mn-cs"/>
              </a:rPr>
              <a:t>Modules: Your Money, Your Goals for People with Disabilities. </a:t>
            </a:r>
            <a:r>
              <a:rPr lang="en-US" sz="1200" i="0" kern="1200" dirty="0" smtClean="0">
                <a:solidFill>
                  <a:schemeClr val="tx1"/>
                </a:solidFill>
                <a:effectLst/>
                <a:latin typeface="+mn-lt"/>
                <a:ea typeface="+mn-ea"/>
                <a:cs typeface="+mn-cs"/>
              </a:rPr>
              <a:t>The content of this section </a:t>
            </a:r>
            <a:r>
              <a:rPr lang="en-US" sz="1200" b="1" i="0" kern="1200" dirty="0" smtClean="0">
                <a:solidFill>
                  <a:schemeClr val="tx1"/>
                </a:solidFill>
                <a:effectLst/>
                <a:latin typeface="+mn-lt"/>
                <a:ea typeface="+mn-ea"/>
                <a:cs typeface="+mn-cs"/>
              </a:rPr>
              <a:t>aligns with the nine modules</a:t>
            </a:r>
            <a:r>
              <a:rPr lang="en-US" sz="1200" i="0" kern="1200" dirty="0" smtClean="0">
                <a:solidFill>
                  <a:schemeClr val="tx1"/>
                </a:solidFill>
                <a:effectLst/>
                <a:latin typeface="+mn-lt"/>
                <a:ea typeface="+mn-ea"/>
                <a:cs typeface="+mn-cs"/>
              </a:rPr>
              <a:t> in the Your Money, Your Goals </a:t>
            </a:r>
            <a:r>
              <a:rPr lang="en-US" sz="1200" b="1" i="0" kern="1200" dirty="0" smtClean="0">
                <a:solidFill>
                  <a:schemeClr val="tx1"/>
                </a:solidFill>
                <a:effectLst/>
                <a:latin typeface="+mn-lt"/>
                <a:ea typeface="+mn-ea"/>
                <a:cs typeface="+mn-cs"/>
              </a:rPr>
              <a:t>toolkit</a:t>
            </a:r>
            <a:r>
              <a:rPr lang="en-US" sz="1200" i="0" kern="1200" dirty="0" smtClean="0">
                <a:solidFill>
                  <a:schemeClr val="tx1"/>
                </a:solidFill>
                <a:effectLst/>
                <a:latin typeface="+mn-lt"/>
                <a:ea typeface="+mn-ea"/>
                <a:cs typeface="+mn-cs"/>
              </a:rPr>
              <a:t>. The guide provides a brief overview of each module, disability-specific information about the topic of the module, and—for some modules—new disability-specific tools.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In some cases, the</a:t>
            </a:r>
            <a:r>
              <a:rPr lang="en-US" sz="1200" i="0" kern="1200" baseline="0" dirty="0" smtClean="0">
                <a:solidFill>
                  <a:schemeClr val="tx1"/>
                </a:solidFill>
                <a:effectLst/>
                <a:latin typeface="+mn-lt"/>
                <a:ea typeface="+mn-ea"/>
                <a:cs typeface="+mn-cs"/>
              </a:rPr>
              <a:t> associated 6 </a:t>
            </a:r>
            <a:r>
              <a:rPr lang="en-US" sz="1200" i="0" kern="1200" dirty="0" smtClean="0">
                <a:solidFill>
                  <a:schemeClr val="tx1"/>
                </a:solidFill>
                <a:effectLst/>
                <a:latin typeface="+mn-lt"/>
                <a:ea typeface="+mn-ea"/>
                <a:cs typeface="+mn-cs"/>
              </a:rPr>
              <a:t>tools in Focus</a:t>
            </a:r>
            <a:r>
              <a:rPr lang="en-US" sz="1200" i="0" kern="1200" baseline="0" dirty="0" smtClean="0">
                <a:solidFill>
                  <a:schemeClr val="tx1"/>
                </a:solidFill>
                <a:effectLst/>
                <a:latin typeface="+mn-lt"/>
                <a:ea typeface="+mn-ea"/>
                <a:cs typeface="+mn-cs"/>
              </a:rPr>
              <a:t> on People with Disabilities</a:t>
            </a:r>
            <a:r>
              <a:rPr lang="en-US" sz="1200" i="0" kern="1200" dirty="0" smtClean="0">
                <a:solidFill>
                  <a:schemeClr val="tx1"/>
                </a:solidFill>
                <a:effectLst/>
                <a:latin typeface="+mn-lt"/>
                <a:ea typeface="+mn-ea"/>
                <a:cs typeface="+mn-cs"/>
              </a:rPr>
              <a:t> are redesigned versions of the tools in the Your Money, Your Goals toolkit that have been adapted to address issues specific to the disability community. In other cases, the tools are new. The guide contain</a:t>
            </a:r>
            <a:r>
              <a:rPr lang="en-US" sz="1200" i="0" kern="1200" baseline="0" dirty="0" smtClean="0">
                <a:solidFill>
                  <a:schemeClr val="tx1"/>
                </a:solidFill>
                <a:effectLst/>
                <a:latin typeface="+mn-lt"/>
                <a:ea typeface="+mn-ea"/>
                <a:cs typeface="+mn-cs"/>
              </a:rPr>
              <a:t>s 3 handouts with specialized information.</a:t>
            </a:r>
            <a:endParaRPr lang="en-US" i="0" dirty="0"/>
          </a:p>
        </p:txBody>
      </p:sp>
      <p:sp>
        <p:nvSpPr>
          <p:cNvPr id="4" name="Slide Number Placeholder 3"/>
          <p:cNvSpPr>
            <a:spLocks noGrp="1"/>
          </p:cNvSpPr>
          <p:nvPr>
            <p:ph type="sldNum" sz="quarter" idx="10"/>
          </p:nvPr>
        </p:nvSpPr>
        <p:spPr/>
        <p:txBody>
          <a:bodyPr/>
          <a:lstStyle/>
          <a:p>
            <a:fld id="{4BAF53EF-993C-FF42-8B62-CEF57763A78D}" type="slidenum">
              <a:rPr lang="en-US" smtClean="0"/>
              <a:t>16</a:t>
            </a:fld>
            <a:endParaRPr lang="en-US"/>
          </a:p>
        </p:txBody>
      </p:sp>
    </p:spTree>
    <p:extLst>
      <p:ext uri="{BB962C8B-B14F-4D97-AF65-F5344CB8AC3E}">
        <p14:creationId xmlns:p14="http://schemas.microsoft.com/office/powerpoint/2010/main" val="2507261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solidFill>
                  <a:srgbClr val="000000"/>
                </a:solidFill>
              </a:rPr>
              <a:t>Explain</a:t>
            </a:r>
            <a:r>
              <a:rPr lang="en-US" altLang="en-US" baseline="0" dirty="0" smtClean="0">
                <a:solidFill>
                  <a:srgbClr val="000000"/>
                </a:solidFill>
              </a:rPr>
              <a:t> that each module follows the same format.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baseline="0" dirty="0" smtClean="0">
              <a:solidFill>
                <a:srgbClr val="000000"/>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solidFill>
                  <a:srgbClr val="000000"/>
                </a:solidFill>
              </a:rPr>
              <a:t>Each module begins with </a:t>
            </a:r>
            <a:r>
              <a:rPr lang="en-US" altLang="en-US" b="1" baseline="0" dirty="0" smtClean="0">
                <a:solidFill>
                  <a:srgbClr val="000000"/>
                </a:solidFill>
              </a:rPr>
              <a:t>At a glance in the toolkit</a:t>
            </a:r>
            <a:r>
              <a:rPr lang="en-US" altLang="en-US" baseline="0" dirty="0" smtClean="0">
                <a:solidFill>
                  <a:srgbClr val="000000"/>
                </a:solidFill>
              </a:rPr>
              <a:t>. This lists the tools that can be found in the </a:t>
            </a:r>
            <a:r>
              <a:rPr lang="en-US" altLang="en-US" u="none" baseline="0" dirty="0" smtClean="0">
                <a:solidFill>
                  <a:srgbClr val="000000"/>
                </a:solidFill>
              </a:rPr>
              <a:t>main </a:t>
            </a:r>
            <a:r>
              <a:rPr lang="en-US" altLang="en-US" u="sng" baseline="0" dirty="0" smtClean="0">
                <a:solidFill>
                  <a:srgbClr val="000000"/>
                </a:solidFill>
              </a:rPr>
              <a:t>toolkit</a:t>
            </a:r>
            <a:r>
              <a:rPr lang="en-US" altLang="en-US" u="none" baseline="0" dirty="0" smtClean="0">
                <a:solidFill>
                  <a:srgbClr val="000000"/>
                </a:solidFill>
              </a:rPr>
              <a:t> </a:t>
            </a:r>
            <a:r>
              <a:rPr lang="en-US" altLang="en-US" baseline="0" dirty="0" smtClean="0">
                <a:solidFill>
                  <a:srgbClr val="000000"/>
                </a:solidFill>
              </a:rPr>
              <a:t>that are related to the information in this module. The section called </a:t>
            </a:r>
            <a:r>
              <a:rPr lang="en-US" altLang="en-US" b="1" baseline="0" dirty="0" smtClean="0">
                <a:solidFill>
                  <a:srgbClr val="000000"/>
                </a:solidFill>
              </a:rPr>
              <a:t>Additionally in this guide </a:t>
            </a:r>
            <a:r>
              <a:rPr lang="en-US" altLang="en-US" baseline="0" dirty="0" smtClean="0">
                <a:solidFill>
                  <a:srgbClr val="000000"/>
                </a:solidFill>
              </a:rPr>
              <a:t>lists the tools that have been developed with a particular focus on the disability community and these are found in the </a:t>
            </a:r>
            <a:r>
              <a:rPr lang="en-US" altLang="en-US" i="0" u="sng" baseline="0" dirty="0" smtClean="0">
                <a:solidFill>
                  <a:srgbClr val="000000"/>
                </a:solidFill>
              </a:rPr>
              <a:t>guide</a:t>
            </a:r>
            <a:r>
              <a:rPr lang="en-US" altLang="en-US" baseline="0" dirty="0" smtClean="0">
                <a:solidFill>
                  <a:srgbClr val="000000"/>
                </a:solidFill>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smtClean="0">
              <a:solidFill>
                <a:srgbClr val="000000"/>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solidFill>
                  <a:srgbClr val="000000"/>
                </a:solidFill>
              </a:rPr>
              <a:t>Each module includes an </a:t>
            </a:r>
            <a:r>
              <a:rPr lang="en-US" altLang="en-US" b="1" baseline="0" dirty="0" smtClean="0">
                <a:solidFill>
                  <a:srgbClr val="000000"/>
                </a:solidFill>
              </a:rPr>
              <a:t>overview</a:t>
            </a:r>
            <a:r>
              <a:rPr lang="en-US" altLang="en-US" baseline="0" dirty="0" smtClean="0">
                <a:solidFill>
                  <a:srgbClr val="000000"/>
                </a:solidFill>
              </a:rPr>
              <a:t> section and a section called </a:t>
            </a:r>
            <a:r>
              <a:rPr lang="en-US" altLang="en-US" b="1" baseline="0" dirty="0" smtClean="0">
                <a:solidFill>
                  <a:srgbClr val="000000"/>
                </a:solidFill>
              </a:rPr>
              <a:t>Focus on people with disabilities</a:t>
            </a:r>
            <a:r>
              <a:rPr lang="en-US" altLang="en-US" baseline="0" dirty="0" smtClean="0">
                <a:solidFill>
                  <a:srgbClr val="000000"/>
                </a:solidFill>
              </a:rPr>
              <a:t>. These sections describe the content in the module in greater detail, and they include examples to show how the topic of the module can be helpful to the disabilities community.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smtClean="0">
              <a:solidFill>
                <a:srgbClr val="000000"/>
              </a:solidFil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solidFill>
                  <a:srgbClr val="000000"/>
                </a:solidFill>
              </a:rPr>
              <a:t>Each module ends with a section on </a:t>
            </a:r>
            <a:r>
              <a:rPr lang="en-US" altLang="en-US" b="1" baseline="0" dirty="0" smtClean="0">
                <a:solidFill>
                  <a:srgbClr val="000000"/>
                </a:solidFill>
              </a:rPr>
              <a:t>Using the tools</a:t>
            </a:r>
            <a:r>
              <a:rPr lang="en-US" altLang="en-US" baseline="0" dirty="0" smtClean="0">
                <a:solidFill>
                  <a:srgbClr val="000000"/>
                </a:solidFill>
              </a:rPr>
              <a:t>. This will give you ideas and examples of how to incorporate the tools into your work.</a:t>
            </a:r>
          </a:p>
        </p:txBody>
      </p:sp>
      <p:sp>
        <p:nvSpPr>
          <p:cNvPr id="4" name="Slide Number Placeholder 3"/>
          <p:cNvSpPr>
            <a:spLocks noGrp="1"/>
          </p:cNvSpPr>
          <p:nvPr>
            <p:ph type="sldNum" sz="quarter" idx="10"/>
          </p:nvPr>
        </p:nvSpPr>
        <p:spPr/>
        <p:txBody>
          <a:bodyPr/>
          <a:lstStyle/>
          <a:p>
            <a:fld id="{4BAF53EF-993C-FF42-8B62-CEF57763A78D}" type="slidenum">
              <a:rPr lang="en-US" smtClean="0"/>
              <a:t>17</a:t>
            </a:fld>
            <a:endParaRPr lang="en-US"/>
          </a:p>
        </p:txBody>
      </p:sp>
    </p:spTree>
    <p:extLst>
      <p:ext uri="{BB962C8B-B14F-4D97-AF65-F5344CB8AC3E}">
        <p14:creationId xmlns:p14="http://schemas.microsoft.com/office/powerpoint/2010/main" val="3414768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Instructions for facilitator:</a:t>
            </a:r>
          </a:p>
          <a:p>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words “</a:t>
            </a:r>
            <a:r>
              <a:rPr lang="en-US" sz="1200" b="1" i="0" u="none" strike="noStrike" cap="none" dirty="0" smtClean="0">
                <a:solidFill>
                  <a:schemeClr val="dk1"/>
                </a:solidFill>
                <a:effectLst/>
                <a:latin typeface="Calibri"/>
                <a:ea typeface="Calibri"/>
                <a:cs typeface="Calibri"/>
                <a:sym typeface="Calibri"/>
              </a:rPr>
              <a:t>tool</a:t>
            </a:r>
            <a:r>
              <a:rPr lang="en-US" sz="1200" b="0" i="0" u="none" strike="noStrike" cap="none" dirty="0" smtClean="0">
                <a:solidFill>
                  <a:schemeClr val="dk1"/>
                </a:solidFill>
                <a:effectLst/>
                <a:latin typeface="Calibri"/>
                <a:ea typeface="Calibri"/>
                <a:cs typeface="Calibri"/>
                <a:sym typeface="Calibri"/>
              </a:rPr>
              <a:t>” and “</a:t>
            </a:r>
            <a:r>
              <a:rPr lang="en-US" sz="1200" b="1" i="0" u="none" strike="noStrike" cap="none" dirty="0" smtClean="0">
                <a:solidFill>
                  <a:schemeClr val="dk1"/>
                </a:solidFill>
                <a:effectLst/>
                <a:latin typeface="Calibri"/>
                <a:ea typeface="Calibri"/>
                <a:cs typeface="Calibri"/>
                <a:sym typeface="Calibri"/>
              </a:rPr>
              <a:t>handout</a:t>
            </a:r>
            <a:r>
              <a:rPr lang="en-US" sz="1200" b="0" i="0" u="none" strike="noStrike" cap="none" dirty="0" smtClean="0">
                <a:solidFill>
                  <a:schemeClr val="dk1"/>
                </a:solidFill>
                <a:effectLst/>
                <a:latin typeface="Calibri"/>
                <a:ea typeface="Calibri"/>
                <a:cs typeface="Calibri"/>
                <a:sym typeface="Calibri"/>
              </a:rPr>
              <a:t>” do not appear in the titles of the tools/handouts.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a:t>
            </a:r>
            <a:r>
              <a:rPr lang="en-US" sz="1200" b="1" i="0" u="none" strike="noStrike" cap="none" dirty="0" smtClean="0">
                <a:solidFill>
                  <a:schemeClr val="dk1"/>
                </a:solidFill>
                <a:effectLst/>
                <a:latin typeface="Calibri"/>
                <a:ea typeface="Calibri"/>
                <a:cs typeface="Calibri"/>
                <a:sym typeface="Calibri"/>
              </a:rPr>
              <a:t>toolkit uses icons </a:t>
            </a:r>
            <a:r>
              <a:rPr lang="en-US" sz="1200" b="0" i="0" u="none" strike="noStrike" cap="none" dirty="0" smtClean="0">
                <a:solidFill>
                  <a:schemeClr val="dk1"/>
                </a:solidFill>
                <a:effectLst/>
                <a:latin typeface="Calibri"/>
                <a:ea typeface="Calibri"/>
                <a:cs typeface="Calibri"/>
                <a:sym typeface="Calibri"/>
              </a:rPr>
              <a:t>to indicate a tool or a handout.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difference between a tool and a handout.</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 tool involves actions that the user can take</a:t>
            </a:r>
            <a:r>
              <a:rPr lang="en-US" sz="1200" b="0" i="0" u="none" strike="noStrike" cap="none" dirty="0" smtClean="0">
                <a:solidFill>
                  <a:schemeClr val="dk1"/>
                </a:solidFill>
                <a:effectLst/>
                <a:latin typeface="Calibri"/>
                <a:ea typeface="Calibri"/>
                <a:cs typeface="Calibri"/>
                <a:sym typeface="Calibri"/>
              </a:rPr>
              <a:t>. There are fields that need to be filled out. Tools are best used in a facilitated conversation between a frontline staff person and the person they’re helping.  </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 handout is an informational brochure</a:t>
            </a:r>
            <a:r>
              <a:rPr lang="en-US" sz="1200" b="0" i="0" u="none" strike="noStrike" cap="none" dirty="0" smtClean="0">
                <a:solidFill>
                  <a:schemeClr val="dk1"/>
                </a:solidFill>
                <a:effectLst/>
                <a:latin typeface="Calibri"/>
                <a:ea typeface="Calibri"/>
                <a:cs typeface="Calibri"/>
                <a:sym typeface="Calibri"/>
              </a:rPr>
              <a:t>. It has good tips and information for someone to take home with them.  It doesn’t require any immediate action or a facilitated conversation.</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Here, ask participants to flip through pages </a:t>
            </a:r>
            <a:r>
              <a:rPr lang="en-US" sz="1200" b="1" i="0" u="none" strike="noStrike" cap="none" dirty="0" smtClean="0">
                <a:solidFill>
                  <a:schemeClr val="dk1"/>
                </a:solidFill>
                <a:effectLst/>
                <a:latin typeface="Calibri"/>
                <a:ea typeface="Calibri"/>
                <a:cs typeface="Calibri"/>
                <a:sym typeface="Calibri"/>
              </a:rPr>
              <a:t>17 through</a:t>
            </a:r>
            <a:r>
              <a:rPr lang="en-US" sz="1200" b="1" i="0" u="none" strike="noStrike" cap="none" baseline="0" dirty="0" smtClean="0">
                <a:solidFill>
                  <a:schemeClr val="dk1"/>
                </a:solidFill>
                <a:effectLst/>
                <a:latin typeface="Calibri"/>
                <a:ea typeface="Calibri"/>
                <a:cs typeface="Calibri"/>
                <a:sym typeface="Calibri"/>
              </a:rPr>
              <a:t> 21 </a:t>
            </a:r>
            <a:r>
              <a:rPr lang="en-US" sz="1200" b="1" i="0" u="none" strike="noStrike" cap="none" dirty="0" smtClean="0">
                <a:solidFill>
                  <a:schemeClr val="dk1"/>
                </a:solidFill>
                <a:effectLst/>
                <a:latin typeface="Calibri"/>
                <a:ea typeface="Calibri"/>
                <a:cs typeface="Calibri"/>
                <a:sym typeface="Calibri"/>
              </a:rPr>
              <a:t>in the </a:t>
            </a:r>
            <a:r>
              <a:rPr lang="en-US" sz="1200" b="1" i="0" u="sng" strike="noStrike" cap="none" dirty="0" smtClean="0">
                <a:solidFill>
                  <a:schemeClr val="dk1"/>
                </a:solidFill>
                <a:effectLst/>
                <a:latin typeface="Calibri"/>
                <a:ea typeface="Calibri"/>
                <a:cs typeface="Calibri"/>
                <a:sym typeface="Calibri"/>
              </a:rPr>
              <a:t>guide</a:t>
            </a:r>
            <a:r>
              <a:rPr lang="en-US" sz="1200" b="1"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to see the format and organization of Module 1. The</a:t>
            </a:r>
            <a:r>
              <a:rPr lang="en-US" sz="1200" b="0" i="0" u="none" strike="noStrike" cap="none" baseline="0" dirty="0" smtClean="0">
                <a:solidFill>
                  <a:schemeClr val="dk1"/>
                </a:solidFill>
                <a:effectLst/>
                <a:latin typeface="Calibri"/>
                <a:ea typeface="Calibri"/>
                <a:cs typeface="Calibri"/>
                <a:sym typeface="Calibri"/>
              </a:rPr>
              <a:t> corresponding content in Module 1 of the </a:t>
            </a:r>
            <a:r>
              <a:rPr lang="en-US" sz="1200" b="1" i="0" u="sng" strike="noStrike" cap="none" baseline="0" dirty="0" smtClean="0">
                <a:solidFill>
                  <a:schemeClr val="dk1"/>
                </a:solidFill>
                <a:effectLst/>
                <a:latin typeface="Calibri"/>
                <a:ea typeface="Calibri"/>
                <a:cs typeface="Calibri"/>
                <a:sym typeface="Calibri"/>
              </a:rPr>
              <a:t>toolkit</a:t>
            </a:r>
            <a:r>
              <a:rPr lang="en-US" sz="1200" b="1" i="0" u="none" strike="noStrike" cap="none" baseline="0" dirty="0" smtClean="0">
                <a:solidFill>
                  <a:schemeClr val="dk1"/>
                </a:solidFill>
                <a:effectLst/>
                <a:latin typeface="Calibri"/>
                <a:ea typeface="Calibri"/>
                <a:cs typeface="Calibri"/>
                <a:sym typeface="Calibri"/>
              </a:rPr>
              <a:t> </a:t>
            </a:r>
            <a:r>
              <a:rPr lang="en-US" sz="1200" b="0" i="0" u="none" strike="noStrike" cap="none" baseline="0" dirty="0" smtClean="0">
                <a:solidFill>
                  <a:schemeClr val="dk1"/>
                </a:solidFill>
                <a:effectLst/>
                <a:latin typeface="Calibri"/>
                <a:ea typeface="Calibri"/>
                <a:cs typeface="Calibri"/>
                <a:sym typeface="Calibri"/>
              </a:rPr>
              <a:t>begins on </a:t>
            </a:r>
            <a:r>
              <a:rPr lang="en-US" sz="1200" b="1" i="0" u="none" strike="noStrike" cap="none" baseline="0" dirty="0" smtClean="0">
                <a:solidFill>
                  <a:schemeClr val="dk1"/>
                </a:solidFill>
                <a:effectLst/>
                <a:latin typeface="Calibri"/>
                <a:ea typeface="Calibri"/>
                <a:cs typeface="Calibri"/>
                <a:sym typeface="Calibri"/>
              </a:rPr>
              <a:t>page 24</a:t>
            </a:r>
            <a:r>
              <a:rPr lang="en-US" sz="1200" b="0" i="0" u="none" strike="noStrike" cap="none" baseline="0" dirty="0" smtClean="0">
                <a:solidFill>
                  <a:schemeClr val="dk1"/>
                </a:solidFill>
                <a:effectLst/>
                <a:latin typeface="Calibri"/>
                <a:ea typeface="Calibri"/>
                <a:cs typeface="Calibri"/>
                <a:sym typeface="Calibri"/>
              </a:rPr>
              <a:t>. </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7839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solidFill>
                  <a:srgbClr val="000000"/>
                </a:solidFill>
              </a:rPr>
              <a:t>Introduce </a:t>
            </a:r>
            <a:r>
              <a:rPr lang="en-US" sz="1200" b="1" kern="1200" dirty="0" smtClean="0">
                <a:solidFill>
                  <a:schemeClr val="tx1"/>
                </a:solidFill>
                <a:effectLst/>
                <a:latin typeface="+mn-lt"/>
                <a:ea typeface="+mn-ea"/>
                <a:cs typeface="+mn-cs"/>
              </a:rPr>
              <a:t>Module 1: Setting Goals</a:t>
            </a:r>
            <a:r>
              <a:rPr lang="en-US" sz="1200" kern="1200" dirty="0" smtClean="0">
                <a:solidFill>
                  <a:schemeClr val="tx1"/>
                </a:solidFill>
                <a:effectLst/>
                <a:latin typeface="+mn-lt"/>
                <a:ea typeface="+mn-ea"/>
                <a:cs typeface="+mn-cs"/>
              </a:rPr>
              <a:t> on page 17 </a:t>
            </a:r>
            <a:r>
              <a:rPr lang="en-US" sz="1200" i="0" kern="1200" dirty="0" smtClean="0">
                <a:solidFill>
                  <a:schemeClr val="tx1"/>
                </a:solidFill>
                <a:effectLst/>
                <a:latin typeface="+mn-lt"/>
                <a:ea typeface="+mn-ea"/>
                <a:cs typeface="+mn-cs"/>
              </a:rPr>
              <a:t>in Focus on People with Disabilities</a:t>
            </a:r>
            <a:r>
              <a:rPr lang="en-US" sz="120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solidFill>
                  <a:srgbClr val="000000"/>
                </a:solidFill>
              </a:rPr>
              <a:t>Briefly</a:t>
            </a:r>
            <a:r>
              <a:rPr lang="en-US" altLang="en-US" baseline="0" dirty="0" smtClean="0">
                <a:solidFill>
                  <a:srgbClr val="000000"/>
                </a:solidFill>
              </a:rPr>
              <a:t> d</a:t>
            </a:r>
            <a:r>
              <a:rPr lang="en-US" altLang="en-US" dirty="0" smtClean="0">
                <a:solidFill>
                  <a:srgbClr val="000000"/>
                </a:solidFill>
              </a:rPr>
              <a:t>escribe</a:t>
            </a:r>
            <a:r>
              <a:rPr lang="en-US" altLang="en-US" baseline="0" dirty="0" smtClean="0">
                <a:solidFill>
                  <a:srgbClr val="000000"/>
                </a:solidFill>
              </a:rPr>
              <a:t> the </a:t>
            </a:r>
            <a:r>
              <a:rPr lang="en-US" altLang="en-US" dirty="0" smtClean="0">
                <a:solidFill>
                  <a:srgbClr val="000000"/>
                </a:solidFill>
              </a:rPr>
              <a:t>benefits</a:t>
            </a:r>
            <a:r>
              <a:rPr lang="en-US" altLang="en-US" baseline="0" dirty="0" smtClean="0">
                <a:solidFill>
                  <a:srgbClr val="000000"/>
                </a:solidFill>
              </a:rPr>
              <a:t> of setting goals. </a:t>
            </a:r>
            <a:endParaRPr lang="en-US" sz="1200" kern="1200" dirty="0" smtClean="0">
              <a:solidFill>
                <a:schemeClr val="tx1"/>
              </a:solidFill>
              <a:effectLst/>
              <a:latin typeface="+mn-lt"/>
              <a:ea typeface="+mn-ea"/>
              <a:cs typeface="+mn-cs"/>
            </a:endParaRPr>
          </a:p>
          <a:p>
            <a:pPr marL="628650" lvl="1" indent="-171450" eaLnBrk="1" hangingPunct="1">
              <a:spcBef>
                <a:spcPct val="0"/>
              </a:spcBef>
              <a:buFont typeface="Arial" panose="020B0604020202020204" pitchFamily="34" charset="0"/>
              <a:buChar char="•"/>
            </a:pPr>
            <a:r>
              <a:rPr lang="en-US" sz="1200" kern="1200" baseline="0" dirty="0" smtClean="0">
                <a:solidFill>
                  <a:schemeClr val="tx1"/>
                </a:solidFill>
                <a:effectLst/>
                <a:latin typeface="+mn-lt"/>
                <a:ea typeface="+mn-ea"/>
                <a:cs typeface="+mn-cs"/>
              </a:rPr>
              <a:t>G</a:t>
            </a:r>
            <a:r>
              <a:rPr lang="en-US" sz="1200" kern="1200" dirty="0" smtClean="0">
                <a:solidFill>
                  <a:schemeClr val="tx1"/>
                </a:solidFill>
                <a:effectLst/>
                <a:latin typeface="+mn-lt"/>
                <a:ea typeface="+mn-ea"/>
                <a:cs typeface="+mn-cs"/>
              </a:rPr>
              <a:t>oals can provide direction for life. </a:t>
            </a:r>
          </a:p>
          <a:p>
            <a:pPr marL="628650" lvl="1"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Setting goals is an essential part of the foundation for achieving self-sufficiency. </a:t>
            </a:r>
          </a:p>
          <a:p>
            <a:pPr marL="628650" lvl="1" indent="-171450" eaLnBrk="1" hangingPunct="1">
              <a:spcBef>
                <a:spcPct val="0"/>
              </a:spcBef>
              <a:buFont typeface="Arial" panose="020B0604020202020204" pitchFamily="34" charset="0"/>
              <a:buChar char="•"/>
            </a:pPr>
            <a:r>
              <a:rPr lang="en-US" sz="1200" kern="1200" dirty="0" smtClean="0">
                <a:solidFill>
                  <a:schemeClr val="tx1"/>
                </a:solidFill>
                <a:effectLst/>
                <a:latin typeface="+mn-lt"/>
                <a:ea typeface="+mn-ea"/>
                <a:cs typeface="+mn-cs"/>
              </a:rPr>
              <a:t>Goals can also help people plan how to use their money. </a:t>
            </a: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Explain the purpose of Module</a:t>
            </a:r>
            <a:r>
              <a:rPr lang="en-US" sz="1200" kern="1200" baseline="0" dirty="0" smtClean="0">
                <a:solidFill>
                  <a:schemeClr val="tx1"/>
                </a:solidFill>
                <a:effectLst/>
                <a:latin typeface="+mn-lt"/>
                <a:ea typeface="+mn-ea"/>
                <a:cs typeface="+mn-cs"/>
              </a:rPr>
              <a:t> 1</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module can help people plan for both life events and large purchases. Examples of large purchases may include: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Paying for assistive devices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Buying a car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Paying for adaptations to vehicles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Paying medical expenses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Paying for training or post-secondary education</a:t>
            </a:r>
          </a:p>
          <a:p>
            <a:pPr lvl="2"/>
            <a:endParaRPr lang="en-US"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i</a:t>
            </a:r>
            <a:r>
              <a:rPr lang="en-US" sz="1200" kern="1200" dirty="0" smtClean="0">
                <a:solidFill>
                  <a:schemeClr val="tx1"/>
                </a:solidFill>
                <a:effectLst/>
                <a:latin typeface="+mn-lt"/>
                <a:ea typeface="+mn-ea"/>
                <a:cs typeface="+mn-cs"/>
              </a:rPr>
              <a:t>n the </a:t>
            </a:r>
            <a:r>
              <a:rPr lang="en-US" sz="1200" i="0" kern="1200" dirty="0" smtClean="0">
                <a:solidFill>
                  <a:schemeClr val="tx1"/>
                </a:solidFill>
                <a:effectLst/>
                <a:latin typeface="+mn-lt"/>
                <a:ea typeface="+mn-ea"/>
                <a:cs typeface="+mn-cs"/>
              </a:rPr>
              <a:t>Your Money, Your Goals </a:t>
            </a:r>
            <a:r>
              <a:rPr lang="en-US" sz="1200" kern="1200" dirty="0" smtClean="0">
                <a:solidFill>
                  <a:schemeClr val="tx1"/>
                </a:solidFill>
                <a:effectLst/>
                <a:latin typeface="+mn-lt"/>
                <a:ea typeface="+mn-ea"/>
                <a:cs typeface="+mn-cs"/>
              </a:rPr>
              <a:t>toolkit, this module describes and uses the SMART approach to developing goals.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SMART is an acronym. SMART goals are Specific, Measurable, Able-to-be-reached, Relevant, and Time bound.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module also suggests ways to talk to people about turning their financial hopes, wants and dreams into SMART goals.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19</a:t>
            </a:fld>
            <a:endParaRPr lang="en-US"/>
          </a:p>
        </p:txBody>
      </p:sp>
    </p:spTree>
    <p:extLst>
      <p:ext uri="{BB962C8B-B14F-4D97-AF65-F5344CB8AC3E}">
        <p14:creationId xmlns:p14="http://schemas.microsoft.com/office/powerpoint/2010/main" val="272854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standard disclaimer. </a:t>
            </a:r>
            <a:r>
              <a:rPr lang="en-US" altLang="en-US" dirty="0" smtClean="0">
                <a:solidFill>
                  <a:srgbClr val="000000"/>
                </a:solidFill>
                <a:ea typeface="MS PGothic" charset="-128"/>
              </a:rPr>
              <a:t>Be sure to paraphrase, not read.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buFont typeface="Arial" panose="020B0604020202020204" pitchFamily="34" charset="0"/>
              <a:buNone/>
            </a:pPr>
            <a:r>
              <a:rPr lang="en-US" sz="1200" b="0" i="0" u="none" strike="noStrike" cap="none" dirty="0" smtClean="0">
                <a:solidFill>
                  <a:schemeClr val="dk1"/>
                </a:solidFill>
                <a:effectLst/>
                <a:latin typeface="+mn-lt"/>
                <a:ea typeface="Calibri"/>
                <a:cs typeface="Calibri"/>
                <a:sym typeface="Calibri"/>
              </a:rPr>
              <a:t>Briefly share information on the organization with which you are associated.</a:t>
            </a:r>
          </a:p>
          <a:p>
            <a:r>
              <a:rPr lang="en-US" sz="1200" b="1" i="0" u="none" strike="noStrike" cap="none" dirty="0" smtClean="0">
                <a:solidFill>
                  <a:schemeClr val="dk1"/>
                </a:solidFill>
                <a:effectLst/>
                <a:latin typeface="+mn-lt"/>
                <a:ea typeface="Calibri"/>
                <a:cs typeface="Calibri"/>
                <a:sym typeface="Calibri"/>
              </a:rPr>
              <a:t> </a:t>
            </a:r>
            <a:endParaRPr lang="en-US" sz="1200" b="0" i="0" u="none" strike="noStrike" cap="none" dirty="0" smtClean="0">
              <a:solidFill>
                <a:schemeClr val="dk1"/>
              </a:solidFill>
              <a:effectLst/>
              <a:latin typeface="+mn-lt"/>
              <a:ea typeface="Calibri"/>
              <a:cs typeface="Calibri"/>
              <a:sym typeface="Calibri"/>
            </a:endParaRPr>
          </a:p>
          <a:p>
            <a:r>
              <a:rPr lang="en-US" altLang="x-none" b="1" i="0" dirty="0" smtClean="0">
                <a:solidFill>
                  <a:srgbClr val="000000"/>
                </a:solidFill>
                <a:ea typeface="MS PGothic" charset="-128"/>
              </a:rPr>
              <a:t>Note to</a:t>
            </a:r>
            <a:r>
              <a:rPr lang="en-US" altLang="x-none" b="1" i="0" baseline="0" dirty="0" smtClean="0">
                <a:solidFill>
                  <a:srgbClr val="000000"/>
                </a:solidFill>
                <a:ea typeface="MS PGothic" charset="-128"/>
              </a:rPr>
              <a:t> facilitator</a:t>
            </a:r>
            <a:r>
              <a:rPr lang="en-US" altLang="x-none" b="1" i="0" dirty="0" smtClean="0">
                <a:solidFill>
                  <a:srgbClr val="000000"/>
                </a:solidFill>
                <a:ea typeface="MS PGothic" charset="-128"/>
              </a:rPr>
              <a:t>: </a:t>
            </a:r>
            <a:r>
              <a:rPr lang="en-US" sz="1200" b="1" i="0" u="none" strike="noStrike" cap="none" dirty="0" smtClean="0">
                <a:solidFill>
                  <a:schemeClr val="dk1"/>
                </a:solidFill>
                <a:effectLst/>
                <a:latin typeface="+mn-lt"/>
                <a:ea typeface="Calibri"/>
                <a:cs typeface="Calibri"/>
                <a:sym typeface="Calibri"/>
              </a:rPr>
              <a:t>Even though this slide has a lot of text, the entire disclaimer should be included visually during the training.</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a:t>
            </a:fld>
            <a:endParaRPr lang="en-US"/>
          </a:p>
        </p:txBody>
      </p:sp>
    </p:spTree>
    <p:extLst>
      <p:ext uri="{BB962C8B-B14F-4D97-AF65-F5344CB8AC3E}">
        <p14:creationId xmlns:p14="http://schemas.microsoft.com/office/powerpoint/2010/main" val="36588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lvl="0"/>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Module 1</a:t>
            </a:r>
            <a:r>
              <a:rPr lang="en-US" sz="1200" kern="1200" dirty="0" smtClean="0">
                <a:solidFill>
                  <a:schemeClr val="tx1"/>
                </a:solidFill>
                <a:effectLst/>
                <a:latin typeface="+mn-lt"/>
                <a:ea typeface="+mn-ea"/>
                <a:cs typeface="+mn-cs"/>
              </a:rPr>
              <a:t> includes a tool on “</a:t>
            </a:r>
            <a:r>
              <a:rPr lang="en-US" sz="1200" b="1" kern="1200" dirty="0" smtClean="0">
                <a:solidFill>
                  <a:schemeClr val="tx1"/>
                </a:solidFill>
                <a:effectLst/>
                <a:latin typeface="+mn-lt"/>
                <a:ea typeface="+mn-ea"/>
                <a:cs typeface="+mn-cs"/>
              </a:rPr>
              <a:t>Paying for assistive devices”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a:t>
            </a:r>
            <a:r>
              <a:rPr lang="en-US" sz="1200" b="1" kern="1200" dirty="0" smtClean="0">
                <a:solidFill>
                  <a:schemeClr val="tx1"/>
                </a:solidFill>
                <a:effectLst/>
                <a:latin typeface="+mn-lt"/>
                <a:ea typeface="+mn-ea"/>
                <a:cs typeface="+mn-cs"/>
              </a:rPr>
              <a:t>page 19 </a:t>
            </a:r>
            <a:r>
              <a:rPr lang="en-US" sz="1200" kern="1200" dirty="0" smtClean="0">
                <a:solidFill>
                  <a:schemeClr val="tx1"/>
                </a:solidFill>
                <a:effectLst/>
                <a:latin typeface="+mn-lt"/>
                <a:ea typeface="+mn-ea"/>
                <a:cs typeface="+mn-cs"/>
              </a:rPr>
              <a:t>in </a:t>
            </a:r>
            <a:r>
              <a:rPr lang="en-US" sz="1200" i="0" kern="1200" dirty="0" smtClean="0">
                <a:solidFill>
                  <a:schemeClr val="tx1"/>
                </a:solidFill>
                <a:effectLst/>
                <a:latin typeface="+mn-lt"/>
                <a:ea typeface="+mn-ea"/>
                <a:cs typeface="+mn-cs"/>
              </a:rPr>
              <a:t>Focus on People with Disabilities.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Explain that for many people with disabilities, assistive devices may help the person achieve independence so they can reach their other goals. Assistive devices may be large purchases, requiring more money than a person can reasonably expect to have available at one time after covering their basic living expenses. </a:t>
            </a:r>
          </a:p>
          <a:p>
            <a:pPr lvl="0"/>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a:t>
            </a:r>
            <a:r>
              <a:rPr lang="en-US" sz="1200" kern="1200" baseline="0" dirty="0" smtClean="0">
                <a:solidFill>
                  <a:schemeClr val="tx1"/>
                </a:solidFill>
                <a:effectLst/>
                <a:latin typeface="+mn-lt"/>
                <a:ea typeface="+mn-ea"/>
                <a:cs typeface="+mn-cs"/>
              </a:rPr>
              <a:t> how to use this tool. </a:t>
            </a:r>
            <a:r>
              <a:rPr lang="en-US" sz="1200" kern="1200" dirty="0" smtClean="0">
                <a:solidFill>
                  <a:schemeClr val="tx1"/>
                </a:solidFill>
                <a:effectLst/>
                <a:latin typeface="+mn-lt"/>
                <a:ea typeface="+mn-ea"/>
                <a:cs typeface="+mn-cs"/>
              </a:rPr>
              <a:t>Use this tool to help someone identify the assistive devices they need or want, how to reduce the costs, and how to pay for these items.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how to complete this tool using the following instructions:</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Read through the first column to identify your assistive technology needs.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Next, research the cost of each device or service and enter that information into the column for “specific items and costs.”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the third column, enter how much of the cost would be covered by your health insurance. If you have health insurance, prior authorization may be required.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the fourth column, identify other potential ways to pay for the items.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Finally, in the fifth column, identify ways to keep the costs as low as possible. You may qualify for a federally-funded Alternative Financing Program that provides affordable financing to purchase assistive technology. Contact your local department of rehabilitation or visit the U.S. Department of Health and Human Services, Administration for Community Living at </a:t>
            </a:r>
            <a:r>
              <a:rPr lang="en-US" sz="1200" u="sng" kern="1200" dirty="0" smtClean="0">
                <a:solidFill>
                  <a:schemeClr val="tx1"/>
                </a:solidFill>
                <a:effectLst/>
                <a:latin typeface="+mn-lt"/>
                <a:ea typeface="+mn-ea"/>
                <a:cs typeface="+mn-cs"/>
                <a:hlinkClick r:id="rId3"/>
              </a:rPr>
              <a:t>www.acl.gov</a:t>
            </a:r>
            <a:r>
              <a:rPr lang="en-US" sz="1200" kern="1200" dirty="0" smtClean="0">
                <a:solidFill>
                  <a:schemeClr val="tx1"/>
                </a:solidFill>
                <a:effectLst/>
                <a:latin typeface="+mn-lt"/>
                <a:ea typeface="+mn-ea"/>
                <a:cs typeface="+mn-cs"/>
              </a:rPr>
              <a:t> for additional support and information.</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20</a:t>
            </a:fld>
            <a:endParaRPr lang="en-US"/>
          </a:p>
        </p:txBody>
      </p:sp>
    </p:spTree>
    <p:extLst>
      <p:ext uri="{BB962C8B-B14F-4D97-AF65-F5344CB8AC3E}">
        <p14:creationId xmlns:p14="http://schemas.microsoft.com/office/powerpoint/2010/main" val="233924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dirty="0" smtClean="0"/>
          </a:p>
          <a:p>
            <a:r>
              <a:rPr lang="en-US" sz="1200" kern="1200" dirty="0" smtClean="0">
                <a:solidFill>
                  <a:schemeClr val="tx1"/>
                </a:solidFill>
                <a:effectLst/>
                <a:latin typeface="+mn-lt"/>
                <a:ea typeface="+mn-ea"/>
                <a:cs typeface="+mn-cs"/>
              </a:rPr>
              <a:t>Introduce </a:t>
            </a:r>
            <a:r>
              <a:rPr lang="en-US" sz="1200" b="1" kern="1200" dirty="0" smtClean="0">
                <a:solidFill>
                  <a:schemeClr val="tx1"/>
                </a:solidFill>
                <a:effectLst/>
                <a:latin typeface="+mn-lt"/>
                <a:ea typeface="+mn-ea"/>
                <a:cs typeface="+mn-cs"/>
              </a:rPr>
              <a:t>Module 2: Saving</a:t>
            </a:r>
            <a:r>
              <a:rPr lang="en-US" sz="1200" b="0" kern="1200" baseline="0" dirty="0" smtClean="0">
                <a:solidFill>
                  <a:schemeClr val="tx1"/>
                </a:solidFill>
                <a:effectLst/>
                <a:latin typeface="+mn-lt"/>
                <a:ea typeface="+mn-ea"/>
                <a:cs typeface="+mn-cs"/>
              </a:rPr>
              <a:t> on </a:t>
            </a:r>
            <a:r>
              <a:rPr lang="en-US" sz="1200" b="1" kern="1200" baseline="0" dirty="0" smtClean="0">
                <a:solidFill>
                  <a:schemeClr val="tx1"/>
                </a:solidFill>
                <a:effectLst/>
                <a:latin typeface="+mn-lt"/>
                <a:ea typeface="+mn-ea"/>
                <a:cs typeface="+mn-cs"/>
              </a:rPr>
              <a:t>page 22 </a:t>
            </a:r>
            <a:r>
              <a:rPr lang="en-US" sz="1200" kern="1200" dirty="0" smtClean="0">
                <a:solidFill>
                  <a:schemeClr val="tx1"/>
                </a:solidFill>
                <a:effectLst/>
                <a:latin typeface="+mn-lt"/>
                <a:ea typeface="+mn-ea"/>
                <a:cs typeface="+mn-cs"/>
              </a:rPr>
              <a:t>in </a:t>
            </a:r>
            <a:r>
              <a:rPr lang="en-US" sz="1200" i="0" kern="1200" dirty="0" smtClean="0">
                <a:solidFill>
                  <a:schemeClr val="tx1"/>
                </a:solidFill>
                <a:effectLst/>
                <a:latin typeface="+mn-lt"/>
                <a:ea typeface="+mn-ea"/>
                <a:cs typeface="+mn-cs"/>
              </a:rPr>
              <a:t>Focus on People with Disabilities.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Explain that s</a:t>
            </a:r>
            <a:r>
              <a:rPr lang="en-US" sz="1200" kern="1200" dirty="0" smtClean="0">
                <a:solidFill>
                  <a:schemeClr val="tx1"/>
                </a:solidFill>
                <a:effectLst/>
                <a:latin typeface="+mn-lt"/>
                <a:ea typeface="+mn-ea"/>
                <a:cs typeface="+mn-cs"/>
              </a:rPr>
              <a:t>aving is about setting aside resources today so they can be used in the future.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Use this module to help people save.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module provides information on how to build up savings and do so in a stable, worthwhile manner.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also touches on savings and benefits, and the asset limits that are often important to people with disabilities.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Additional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information and tools in the </a:t>
            </a:r>
            <a:r>
              <a:rPr lang="en-US" sz="1200" i="0" kern="1200" dirty="0" smtClean="0">
                <a:solidFill>
                  <a:schemeClr val="tx1"/>
                </a:solidFill>
                <a:effectLst/>
                <a:latin typeface="+mn-lt"/>
                <a:ea typeface="+mn-ea"/>
                <a:cs typeface="+mn-cs"/>
              </a:rPr>
              <a:t>Your Money, Your Goals </a:t>
            </a:r>
            <a:r>
              <a:rPr lang="en-US" sz="1200" kern="1200" dirty="0" smtClean="0">
                <a:solidFill>
                  <a:schemeClr val="tx1"/>
                </a:solidFill>
                <a:effectLst/>
                <a:latin typeface="+mn-lt"/>
                <a:ea typeface="+mn-ea"/>
                <a:cs typeface="+mn-cs"/>
              </a:rPr>
              <a:t>toolkit designed to help a</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person understand the importance of setting aside money today into a place that is safe and secure for use in the future.</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21</a:t>
            </a:fld>
            <a:endParaRPr lang="en-US"/>
          </a:p>
        </p:txBody>
      </p:sp>
    </p:spTree>
    <p:extLst>
      <p:ext uri="{BB962C8B-B14F-4D97-AF65-F5344CB8AC3E}">
        <p14:creationId xmlns:p14="http://schemas.microsoft.com/office/powerpoint/2010/main" val="1050231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the following information to present the slide content: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many people with disabilities who are receiving public benefits, saving may not seem to be an option that’s available to them. This is because when people receive public benefits, some benefit programs have “asset limits.”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Asset limits cap the amount of savings and other resources somebody can have and still maintain eligibility for public benefits. When a program has asset limits, savings may impact a person’s eligibility for that type of assistance.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saving options, however, that do not count against these asset limits. </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Focus on People with Disabilities </a:t>
            </a:r>
            <a:r>
              <a:rPr lang="en-US" sz="1200" kern="1200" dirty="0" smtClean="0">
                <a:solidFill>
                  <a:schemeClr val="tx1"/>
                </a:solidFill>
                <a:effectLst/>
                <a:latin typeface="+mn-lt"/>
                <a:ea typeface="+mn-ea"/>
                <a:cs typeface="+mn-cs"/>
              </a:rPr>
              <a:t>discusses three potential ways people with disabilities can save while they receive public benefits like Supplemental Security Income – SSI – Medicaid or other benefits. Each of these ways to save can be complicated; the goal is to flag them so that</a:t>
            </a:r>
            <a:r>
              <a:rPr lang="en-US" sz="1200" kern="1200" baseline="0" dirty="0" smtClean="0">
                <a:solidFill>
                  <a:schemeClr val="tx1"/>
                </a:solidFill>
                <a:effectLst/>
                <a:latin typeface="+mn-lt"/>
                <a:ea typeface="+mn-ea"/>
                <a:cs typeface="+mn-cs"/>
              </a:rPr>
              <a:t> the person</a:t>
            </a:r>
            <a:r>
              <a:rPr lang="en-US" sz="1200" kern="1200" dirty="0" smtClean="0">
                <a:solidFill>
                  <a:schemeClr val="tx1"/>
                </a:solidFill>
                <a:effectLst/>
                <a:latin typeface="+mn-lt"/>
                <a:ea typeface="+mn-ea"/>
                <a:cs typeface="+mn-cs"/>
              </a:rPr>
              <a:t> knows where to start to do additional research.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other ways to save; these are just three important options: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Achieving a Better Life Experience Account, or ABLE Account for short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Plans to Achieve Self-Support, or PASS for short,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Special needs trusts and pooled trusts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ABLE Account program in more depth in the next few slides. For specifics on special needs trusts, pooled trusts, and the other programs, start by consulting the Social Security Administration at </a:t>
            </a:r>
            <a:r>
              <a:rPr lang="en-US" sz="1200" u="sng" kern="1200" dirty="0" smtClean="0">
                <a:solidFill>
                  <a:schemeClr val="tx1"/>
                </a:solidFill>
                <a:effectLst/>
                <a:latin typeface="+mn-lt"/>
                <a:ea typeface="+mn-ea"/>
                <a:cs typeface="+mn-cs"/>
                <a:hlinkClick r:id="rId3"/>
              </a:rPr>
              <a:t>www.SSA.gov</a:t>
            </a:r>
            <a:r>
              <a:rPr lang="en-US" sz="1200" u="sng"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22</a:t>
            </a:fld>
            <a:endParaRPr lang="en-US"/>
          </a:p>
        </p:txBody>
      </p:sp>
    </p:spTree>
    <p:extLst>
      <p:ext uri="{BB962C8B-B14F-4D97-AF65-F5344CB8AC3E}">
        <p14:creationId xmlns:p14="http://schemas.microsoft.com/office/powerpoint/2010/main" val="564021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following information to introduce</a:t>
            </a:r>
            <a:r>
              <a:rPr lang="en-US" sz="1200" kern="1200" baseline="0" dirty="0" smtClean="0">
                <a:solidFill>
                  <a:schemeClr val="tx1"/>
                </a:solidFill>
                <a:effectLst/>
                <a:latin typeface="+mn-lt"/>
                <a:ea typeface="+mn-ea"/>
                <a:cs typeface="+mn-cs"/>
              </a:rPr>
              <a:t> ABLE Accounts on pages </a:t>
            </a:r>
            <a:r>
              <a:rPr lang="en-US" sz="1200" b="1" kern="1200" baseline="0" dirty="0" smtClean="0">
                <a:solidFill>
                  <a:schemeClr val="tx1"/>
                </a:solidFill>
                <a:effectLst/>
                <a:latin typeface="+mn-lt"/>
                <a:ea typeface="+mn-ea"/>
                <a:cs typeface="+mn-cs"/>
              </a:rPr>
              <a:t>24 through </a:t>
            </a:r>
            <a:r>
              <a:rPr lang="en-US" sz="1200" b="1" i="0" kern="1200" baseline="0" dirty="0" smtClean="0">
                <a:solidFill>
                  <a:schemeClr val="tx1"/>
                </a:solidFill>
                <a:effectLst/>
                <a:latin typeface="+mn-lt"/>
                <a:ea typeface="+mn-ea"/>
                <a:cs typeface="+mn-cs"/>
              </a:rPr>
              <a:t>29 </a:t>
            </a:r>
            <a:r>
              <a:rPr lang="en-US" sz="1200" i="0" kern="1200" baseline="0" dirty="0" smtClean="0">
                <a:solidFill>
                  <a:schemeClr val="tx1"/>
                </a:solidFill>
                <a:effectLst/>
                <a:latin typeface="+mn-lt"/>
                <a:ea typeface="+mn-ea"/>
                <a:cs typeface="+mn-cs"/>
              </a:rPr>
              <a:t>in Focus on People with Disabilities:</a:t>
            </a: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ABLE Accounts are an important new resource for people with disabilities.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With the passage of the Stephen Beck Jr., Achieving a Better Life Experience Act of 2014, ABLE Accounts have become a new way for people with disabilities to save.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general, people with disabilities may be limited in how much they can save in assets without it affecting their Supplemental Security Income or SSI or Medicaid. ABLE Accounts, though, allow certain people with disabilities to save much more and still keep their vital benefits – giving them more independence and financial empowerment. Within limits, savings in ABLE Accounts do not affect eligibility for: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Supplemental Security Income, known by the acronym SSI, or for</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Medicaid and other federal means-tested benefits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Beginning on page 24, </a:t>
            </a:r>
            <a:r>
              <a:rPr lang="en-US" sz="1200" i="0" kern="1200" dirty="0" smtClean="0">
                <a:solidFill>
                  <a:schemeClr val="tx1"/>
                </a:solidFill>
                <a:effectLst/>
                <a:latin typeface="+mn-lt"/>
                <a:ea typeface="+mn-ea"/>
                <a:cs typeface="+mn-cs"/>
              </a:rPr>
              <a:t>Focus on People with Disabilities </a:t>
            </a:r>
            <a:r>
              <a:rPr lang="en-US" sz="1200" kern="1200" dirty="0" smtClean="0">
                <a:solidFill>
                  <a:schemeClr val="tx1"/>
                </a:solidFill>
                <a:effectLst/>
                <a:latin typeface="+mn-lt"/>
                <a:ea typeface="+mn-ea"/>
                <a:cs typeface="+mn-cs"/>
              </a:rPr>
              <a:t>includes specifics on those important limits as well as eligibility requirements and other details.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ABLE Account programs are established and maintained by individual states.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 eligible person can open an account in their own state if the program exists or in any state program that accepts out-of-state residents.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additional information, including a complete list of available ABLE Account programs visit the National ABLE Resource Center at: </a:t>
            </a:r>
            <a:r>
              <a:rPr lang="en-US" sz="1200" u="sng" kern="1200" dirty="0" smtClean="0">
                <a:solidFill>
                  <a:schemeClr val="tx1"/>
                </a:solidFill>
                <a:effectLst/>
                <a:latin typeface="+mn-lt"/>
                <a:ea typeface="+mn-ea"/>
                <a:cs typeface="+mn-cs"/>
                <a:hlinkClick r:id="rId3"/>
              </a:rPr>
              <a:t>www.ableNRC.org</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23</a:t>
            </a:fld>
            <a:endParaRPr lang="en-US"/>
          </a:p>
        </p:txBody>
      </p:sp>
    </p:spTree>
    <p:extLst>
      <p:ext uri="{BB962C8B-B14F-4D97-AF65-F5344CB8AC3E}">
        <p14:creationId xmlns:p14="http://schemas.microsoft.com/office/powerpoint/2010/main" val="394478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u="sng" dirty="0" smtClean="0">
              <a:solidFill>
                <a:srgbClr val="000000"/>
              </a:solidFill>
              <a:ea typeface="MS PGothic"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Module 2</a:t>
            </a:r>
            <a:r>
              <a:rPr lang="en-US" sz="1200" kern="1200" dirty="0" smtClean="0">
                <a:solidFill>
                  <a:schemeClr val="tx1"/>
                </a:solidFill>
                <a:effectLst/>
                <a:latin typeface="+mn-lt"/>
                <a:ea typeface="+mn-ea"/>
                <a:cs typeface="+mn-cs"/>
              </a:rPr>
              <a:t> includes a tool on “</a:t>
            </a:r>
            <a:r>
              <a:rPr lang="en-US" sz="1200" b="1" kern="1200" dirty="0" smtClean="0">
                <a:solidFill>
                  <a:schemeClr val="tx1"/>
                </a:solidFill>
                <a:effectLst/>
                <a:latin typeface="+mn-lt"/>
                <a:ea typeface="+mn-ea"/>
                <a:cs typeface="+mn-cs"/>
              </a:rPr>
              <a:t>Setting up an ABLE Account</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a:t>
            </a:r>
            <a:r>
              <a:rPr lang="en-US" sz="1200" b="1" kern="1200" dirty="0" smtClean="0">
                <a:solidFill>
                  <a:schemeClr val="tx1"/>
                </a:solidFill>
                <a:effectLst/>
                <a:latin typeface="+mn-lt"/>
                <a:ea typeface="+mn-ea"/>
                <a:cs typeface="+mn-cs"/>
              </a:rPr>
              <a:t>page 28 </a:t>
            </a:r>
            <a:r>
              <a:rPr lang="en-US" sz="1200" i="0" kern="1200" dirty="0" smtClean="0">
                <a:solidFill>
                  <a:schemeClr val="tx1"/>
                </a:solidFill>
                <a:effectLst/>
                <a:latin typeface="+mn-lt"/>
                <a:ea typeface="+mn-ea"/>
                <a:cs typeface="+mn-cs"/>
              </a:rPr>
              <a:t>in Focus on People with Disabilities. </a:t>
            </a:r>
            <a:endParaRPr lang="en-US" b="1" i="0" u="sng" dirty="0" smtClean="0">
              <a:solidFill>
                <a:srgbClr val="000000"/>
              </a:solidFill>
              <a:ea typeface="MS PGothic" charset="0"/>
            </a:endParaRPr>
          </a:p>
          <a:p>
            <a:endParaRPr lang="en-US" dirty="0" smtClean="0"/>
          </a:p>
          <a:p>
            <a:r>
              <a:rPr lang="en-US" dirty="0" smtClean="0"/>
              <a:t>Review</a:t>
            </a:r>
            <a:r>
              <a:rPr lang="en-US" baseline="0" dirty="0" smtClean="0"/>
              <a:t> the “</a:t>
            </a:r>
            <a:r>
              <a:rPr lang="en-US" b="1" baseline="0" dirty="0" smtClean="0"/>
              <a:t>Setting up an ABLE Account</a:t>
            </a:r>
            <a:r>
              <a:rPr lang="en-US" b="0" baseline="0" dirty="0" smtClean="0"/>
              <a:t>”</a:t>
            </a:r>
            <a:r>
              <a:rPr lang="en-US" b="1" baseline="0" dirty="0" smtClean="0"/>
              <a:t> </a:t>
            </a:r>
            <a:r>
              <a:rPr lang="en-US" baseline="0" dirty="0" smtClean="0"/>
              <a:t>tool.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tool can be used to</a:t>
            </a:r>
            <a:r>
              <a:rPr lang="en-US" sz="1200" kern="1200" baseline="0" dirty="0" smtClean="0">
                <a:solidFill>
                  <a:schemeClr val="tx1"/>
                </a:solidFill>
                <a:effectLst/>
                <a:latin typeface="+mn-lt"/>
                <a:ea typeface="+mn-ea"/>
                <a:cs typeface="+mn-cs"/>
              </a:rPr>
              <a:t> help a </a:t>
            </a:r>
            <a:r>
              <a:rPr lang="en-US" sz="1200" kern="1200" dirty="0" smtClean="0">
                <a:solidFill>
                  <a:schemeClr val="tx1"/>
                </a:solidFill>
                <a:effectLst/>
                <a:latin typeface="+mn-lt"/>
                <a:ea typeface="+mn-ea"/>
                <a:cs typeface="+mn-cs"/>
              </a:rPr>
              <a:t>person understand what an ABLE Account is and, if they want to open one, some of the things they may want to consider as they decide between their options. </a:t>
            </a: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tool provides instructions for two steps to take when exploring the possibility of setting up an ABLE Account: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First, help the person to respond to four key questions to determine if an ABLE Account is an option for them. Look through the tool on page 29 in </a:t>
            </a:r>
            <a:r>
              <a:rPr lang="en-US" sz="1200" i="0" kern="1200" dirty="0" smtClean="0">
                <a:solidFill>
                  <a:schemeClr val="tx1"/>
                </a:solidFill>
                <a:effectLst/>
                <a:latin typeface="+mn-lt"/>
                <a:ea typeface="+mn-ea"/>
                <a:cs typeface="+mn-cs"/>
              </a:rPr>
              <a:t>Focus on People with Disabilities </a:t>
            </a:r>
            <a:r>
              <a:rPr lang="en-US" sz="1200" kern="1200" dirty="0" smtClean="0">
                <a:solidFill>
                  <a:schemeClr val="tx1"/>
                </a:solidFill>
                <a:effectLst/>
                <a:latin typeface="+mn-lt"/>
                <a:ea typeface="+mn-ea"/>
                <a:cs typeface="+mn-cs"/>
              </a:rPr>
              <a:t>to see how the tool deals with each of these topics.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slide lists the following four general topics that the first part of the tool helps people with disabilities to explore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eligibility</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personal goals</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the minimum contribution to open the account, and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ongoing contributions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Second, if a person decides that an ABLE Account is an option for them, work with them to fill in the second part of the tool. That worksheet helps a person compare two ABLE Account programs side-by-side.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For a list of available ABLE Account programs and details about how they operate, visit </a:t>
            </a:r>
            <a:r>
              <a:rPr lang="en-US" sz="1200" u="sng" kern="1200" dirty="0" smtClean="0">
                <a:solidFill>
                  <a:schemeClr val="tx1"/>
                </a:solidFill>
                <a:effectLst/>
                <a:latin typeface="+mn-lt"/>
                <a:ea typeface="+mn-ea"/>
                <a:cs typeface="+mn-cs"/>
                <a:hlinkClick r:id="rId3"/>
              </a:rPr>
              <a:t>www.ableNRC.org</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24</a:t>
            </a:fld>
            <a:endParaRPr lang="en-US"/>
          </a:p>
        </p:txBody>
      </p:sp>
    </p:spTree>
    <p:extLst>
      <p:ext uri="{BB962C8B-B14F-4D97-AF65-F5344CB8AC3E}">
        <p14:creationId xmlns:p14="http://schemas.microsoft.com/office/powerpoint/2010/main" val="2519726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Review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worksheet part of the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Setting up an ABLE Account</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tool on </a:t>
            </a:r>
            <a:r>
              <a:rPr lang="en-US" sz="1200" b="1" kern="1200" dirty="0" smtClean="0">
                <a:solidFill>
                  <a:schemeClr val="tx1"/>
                </a:solidFill>
                <a:effectLst/>
                <a:latin typeface="+mn-lt"/>
                <a:ea typeface="+mn-ea"/>
                <a:cs typeface="+mn-cs"/>
              </a:rPr>
              <a:t>page 30 </a:t>
            </a:r>
            <a:r>
              <a:rPr lang="en-US" sz="1200" i="0" kern="1200" dirty="0" smtClean="0">
                <a:solidFill>
                  <a:schemeClr val="tx1"/>
                </a:solidFill>
                <a:effectLst/>
                <a:latin typeface="+mn-lt"/>
                <a:ea typeface="+mn-ea"/>
                <a:cs typeface="+mn-cs"/>
              </a:rPr>
              <a:t>in Focus on People with Disabilities</a:t>
            </a:r>
            <a:r>
              <a:rPr lang="en-US" sz="1200" kern="1200" dirty="0" smtClean="0">
                <a:solidFill>
                  <a:schemeClr val="tx1"/>
                </a:solidFill>
                <a:effectLst/>
                <a:latin typeface="+mn-lt"/>
                <a:ea typeface="+mn-ea"/>
                <a:cs typeface="+mn-cs"/>
              </a:rPr>
              <a:t>. It provides a way to compare ABLE Account programs and their many features.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t</a:t>
            </a:r>
            <a:r>
              <a:rPr lang="en-US" sz="1200" kern="1200" dirty="0" smtClean="0">
                <a:solidFill>
                  <a:schemeClr val="tx1"/>
                </a:solidFill>
                <a:effectLst/>
                <a:latin typeface="+mn-lt"/>
                <a:ea typeface="+mn-ea"/>
                <a:cs typeface="+mn-cs"/>
              </a:rPr>
              <a:t>his screenshot of the ABLE tool worksheet shows the first half of the tool and how it can be used to compare programs features. Here is how you can explain it: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table includes 3 columns</a:t>
            </a:r>
            <a:r>
              <a:rPr lang="en-US" sz="1200" kern="1200" dirty="0" smtClean="0">
                <a:solidFill>
                  <a:schemeClr val="tx1"/>
                </a:solidFill>
                <a:effectLst/>
                <a:latin typeface="+mn-lt"/>
                <a:ea typeface="+mn-ea"/>
                <a:cs typeface="+mn-cs"/>
              </a:rPr>
              <a:t>: “program feature,” “ABLE program 1,” and “ABLE program 2.” This image shows the first four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questions, but the entire tool includes the following 10 questions:</a:t>
            </a:r>
            <a:r>
              <a:rPr lang="en-US" sz="1200" kern="1200" baseline="0" dirty="0" smtClean="0">
                <a:solidFill>
                  <a:schemeClr val="tx1"/>
                </a:solidFill>
                <a:effectLst/>
                <a:latin typeface="+mn-lt"/>
                <a:ea typeface="+mn-ea"/>
                <a:cs typeface="+mn-cs"/>
              </a:rPr>
              <a:t> </a:t>
            </a:r>
          </a:p>
          <a:p>
            <a:pPr marL="685800" lvl="1" indent="-228600">
              <a:buFont typeface="+mj-lt"/>
              <a:buAutoNum type="arabicPeriod"/>
            </a:pPr>
            <a:r>
              <a:rPr lang="en-US" sz="1200" kern="1200" dirty="0" smtClean="0">
                <a:solidFill>
                  <a:schemeClr val="tx1"/>
                </a:solidFill>
                <a:effectLst/>
                <a:latin typeface="+mn-lt"/>
                <a:ea typeface="+mn-ea"/>
                <a:cs typeface="+mn-cs"/>
              </a:rPr>
              <a:t>Where is this program?</a:t>
            </a:r>
          </a:p>
          <a:p>
            <a:pPr marL="685800" lvl="1" indent="-228600">
              <a:buFont typeface="+mj-lt"/>
              <a:buAutoNum type="arabicPeriod"/>
            </a:pPr>
            <a:r>
              <a:rPr lang="en-US" sz="1200" kern="1200" dirty="0" smtClean="0">
                <a:solidFill>
                  <a:schemeClr val="tx1"/>
                </a:solidFill>
                <a:effectLst/>
                <a:latin typeface="+mn-lt"/>
                <a:ea typeface="+mn-ea"/>
                <a:cs typeface="+mn-cs"/>
              </a:rPr>
              <a:t>Who</a:t>
            </a:r>
            <a:r>
              <a:rPr lang="en-US" sz="1200" kern="1200" baseline="0" dirty="0" smtClean="0">
                <a:solidFill>
                  <a:schemeClr val="tx1"/>
                </a:solidFill>
                <a:effectLst/>
                <a:latin typeface="+mn-lt"/>
                <a:ea typeface="+mn-ea"/>
                <a:cs typeface="+mn-cs"/>
              </a:rPr>
              <a:t> is the program administrator?</a:t>
            </a:r>
          </a:p>
          <a:p>
            <a:pPr marL="685800" lvl="1" indent="-228600">
              <a:buFont typeface="+mj-lt"/>
              <a:buAutoNum type="arabicPeriod"/>
            </a:pPr>
            <a:r>
              <a:rPr lang="en-US" sz="1200" kern="1200" dirty="0" smtClean="0">
                <a:solidFill>
                  <a:schemeClr val="tx1"/>
                </a:solidFill>
                <a:effectLst/>
                <a:latin typeface="+mn-lt"/>
                <a:ea typeface="+mn-ea"/>
                <a:cs typeface="+mn-cs"/>
              </a:rPr>
              <a:t>Does this program provide extra benefits to in-state residents? If so, what are they? </a:t>
            </a:r>
          </a:p>
          <a:p>
            <a:pPr marL="685800" lvl="1" indent="-228600">
              <a:buFont typeface="+mj-lt"/>
              <a:buAutoNum type="arabicPeriod"/>
            </a:pPr>
            <a:r>
              <a:rPr lang="en-US" sz="1200" kern="1200" dirty="0" smtClean="0">
                <a:solidFill>
                  <a:schemeClr val="tx1"/>
                </a:solidFill>
                <a:effectLst/>
                <a:latin typeface="+mn-lt"/>
                <a:ea typeface="+mn-ea"/>
                <a:cs typeface="+mn-cs"/>
              </a:rPr>
              <a:t>Are there state tax</a:t>
            </a:r>
            <a:r>
              <a:rPr lang="en-US" sz="1200" kern="1200" baseline="0" dirty="0" smtClean="0">
                <a:solidFill>
                  <a:schemeClr val="tx1"/>
                </a:solidFill>
                <a:effectLst/>
                <a:latin typeface="+mn-lt"/>
                <a:ea typeface="+mn-ea"/>
                <a:cs typeface="+mn-cs"/>
              </a:rPr>
              <a:t> benefits for contributions made into the account? If so, what are they?</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Does this program offer various savings and investing options? If so, what are they?</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Are there fees for keeping the account open? If so, what are they?</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Are there limits or fees on disbursements from the account? If so, what are they?</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Does this program offer a debit card? If so, what is the fee to use it?</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Does the program offer check writing?</a:t>
            </a:r>
            <a:endParaRPr lang="en-US" sz="1100" kern="1200" dirty="0" smtClean="0">
              <a:solidFill>
                <a:schemeClr val="tx1"/>
              </a:solidFill>
              <a:effectLst/>
              <a:latin typeface="+mn-lt"/>
              <a:ea typeface="+mn-ea"/>
              <a:cs typeface="+mn-cs"/>
            </a:endParaRPr>
          </a:p>
          <a:p>
            <a:pPr marL="685800" lvl="1" indent="-228600">
              <a:buFont typeface="+mj-lt"/>
              <a:buAutoNum type="arabicPeriod"/>
            </a:pPr>
            <a:r>
              <a:rPr lang="en-US" sz="1200" kern="1200" dirty="0" smtClean="0">
                <a:solidFill>
                  <a:schemeClr val="tx1"/>
                </a:solidFill>
                <a:effectLst/>
                <a:latin typeface="+mn-lt"/>
                <a:ea typeface="+mn-ea"/>
                <a:cs typeface="+mn-cs"/>
              </a:rPr>
              <a:t>Are there other features that are important to you?</a:t>
            </a:r>
            <a:endParaRPr lang="en-US" sz="11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Work</a:t>
            </a:r>
            <a:r>
              <a:rPr lang="en-US" sz="1200" kern="1200" baseline="0" dirty="0" smtClean="0">
                <a:solidFill>
                  <a:schemeClr val="tx1"/>
                </a:solidFill>
                <a:effectLst/>
                <a:latin typeface="+mn-lt"/>
                <a:ea typeface="+mn-ea"/>
                <a:cs typeface="+mn-cs"/>
              </a:rPr>
              <a:t> with the person </a:t>
            </a:r>
            <a:r>
              <a:rPr lang="en-US" sz="1200" kern="1200" dirty="0" smtClean="0">
                <a:solidFill>
                  <a:schemeClr val="tx1"/>
                </a:solidFill>
                <a:effectLst/>
                <a:latin typeface="+mn-lt"/>
                <a:ea typeface="+mn-ea"/>
                <a:cs typeface="+mn-cs"/>
              </a:rPr>
              <a:t>to compare ABLE Account features side-by-side in a way that helps them decide which program is best for their situation.</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25</a:t>
            </a:fld>
            <a:endParaRPr lang="en-US"/>
          </a:p>
        </p:txBody>
      </p:sp>
    </p:spTree>
    <p:extLst>
      <p:ext uri="{BB962C8B-B14F-4D97-AF65-F5344CB8AC3E}">
        <p14:creationId xmlns:p14="http://schemas.microsoft.com/office/powerpoint/2010/main" val="4069976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b="0" kern="1200" dirty="0" smtClean="0">
                <a:solidFill>
                  <a:schemeClr val="tx1"/>
                </a:solidFill>
                <a:effectLst/>
                <a:latin typeface="+mn-lt"/>
                <a:ea typeface="+mn-ea"/>
                <a:cs typeface="+mn-cs"/>
              </a:rPr>
              <a:t>Introduce </a:t>
            </a:r>
            <a:r>
              <a:rPr lang="en-US" sz="1200" b="1" kern="1200" dirty="0" smtClean="0">
                <a:solidFill>
                  <a:schemeClr val="tx1"/>
                </a:solidFill>
                <a:effectLst/>
                <a:latin typeface="+mn-lt"/>
                <a:ea typeface="+mn-ea"/>
                <a:cs typeface="+mn-cs"/>
              </a:rPr>
              <a:t>Module 3: Tracking Income and Benefits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a:t>
            </a:r>
            <a:r>
              <a:rPr lang="en-US" sz="1200" b="1" kern="1200" dirty="0" smtClean="0">
                <a:solidFill>
                  <a:schemeClr val="tx1"/>
                </a:solidFill>
                <a:effectLst/>
                <a:latin typeface="+mn-lt"/>
                <a:ea typeface="+mn-ea"/>
                <a:cs typeface="+mn-cs"/>
              </a:rPr>
              <a:t>page 31 </a:t>
            </a:r>
            <a:r>
              <a:rPr lang="en-US" sz="1200" kern="1200" dirty="0" smtClean="0">
                <a:solidFill>
                  <a:schemeClr val="tx1"/>
                </a:solidFill>
                <a:effectLst/>
                <a:latin typeface="+mn-lt"/>
                <a:ea typeface="+mn-ea"/>
                <a:cs typeface="+mn-cs"/>
              </a:rPr>
              <a:t>in </a:t>
            </a:r>
            <a:r>
              <a:rPr lang="en-US" sz="1200" i="0" kern="1200" dirty="0" smtClean="0">
                <a:solidFill>
                  <a:schemeClr val="tx1"/>
                </a:solidFill>
                <a:effectLst/>
                <a:latin typeface="+mn-lt"/>
                <a:ea typeface="+mn-ea"/>
                <a:cs typeface="+mn-cs"/>
              </a:rPr>
              <a:t>Focus on People with Disabilities.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following</a:t>
            </a:r>
            <a:r>
              <a:rPr lang="en-US" sz="1200" kern="1200" baseline="0" dirty="0" smtClean="0">
                <a:solidFill>
                  <a:schemeClr val="tx1"/>
                </a:solidFill>
                <a:effectLst/>
                <a:latin typeface="+mn-lt"/>
                <a:ea typeface="+mn-ea"/>
                <a:cs typeface="+mn-cs"/>
              </a:rPr>
              <a:t> information to i</a:t>
            </a:r>
            <a:r>
              <a:rPr lang="en-US" sz="1200" kern="1200" dirty="0" smtClean="0">
                <a:solidFill>
                  <a:schemeClr val="tx1"/>
                </a:solidFill>
                <a:effectLst/>
                <a:latin typeface="+mn-lt"/>
                <a:ea typeface="+mn-ea"/>
                <a:cs typeface="+mn-cs"/>
              </a:rPr>
              <a:t>ntroduce</a:t>
            </a:r>
            <a:r>
              <a:rPr lang="en-US" sz="120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Module 3</a:t>
            </a:r>
            <a:r>
              <a:rPr lang="en-US" sz="1200" kern="1200" baseline="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module in the guide and toolkit discusses ways to receive and track income and benefits. This is especially important because: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Helping people track their income and spending can help them identify whether they are on track</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achieve their financial goals.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For many people with disabilities, tracking income may mean</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tracking their benefits payments.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Individuals may receive income from work: Regular income, irregular income, seasonal income, one-time occurrences of income.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many types of benefits that provide income. These may include Supplemental Security Income (SSI) or it may include Social Security Disability Insurance (SSDI) or Social Security retirement benefits, and others. The types of benefits an individual may be eligible for may have different rules so it is important to look at each individual’s situation.</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Because earnings can offset and reduce benefits, some people with disabilities don’t believe they can work without making themselves worse off financially. However, in many situations this is not the case – and earning money can increase income overall. This is an important point to make.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Social Security Administration has many programs designed to facilitate the goal of work and may include continuation of benefits. For more information on these programs, visit the Social Security Administration at </a:t>
            </a:r>
            <a:r>
              <a:rPr lang="en-US" sz="1200" u="sng" kern="1200" dirty="0" smtClean="0">
                <a:solidFill>
                  <a:schemeClr val="tx1"/>
                </a:solidFill>
                <a:effectLst/>
                <a:latin typeface="+mn-lt"/>
                <a:ea typeface="+mn-ea"/>
                <a:cs typeface="+mn-cs"/>
                <a:hlinkClick r:id="rId3"/>
              </a:rPr>
              <a:t>www.ssa.gov</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26</a:t>
            </a:fld>
            <a:endParaRPr lang="en-US"/>
          </a:p>
        </p:txBody>
      </p:sp>
    </p:spTree>
    <p:extLst>
      <p:ext uri="{BB962C8B-B14F-4D97-AF65-F5344CB8AC3E}">
        <p14:creationId xmlns:p14="http://schemas.microsoft.com/office/powerpoint/2010/main" val="16578185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Module 3 </a:t>
            </a:r>
            <a:r>
              <a:rPr lang="en-US" sz="1200" kern="1200" dirty="0" smtClean="0">
                <a:solidFill>
                  <a:schemeClr val="tx1"/>
                </a:solidFill>
                <a:effectLst/>
                <a:latin typeface="+mn-lt"/>
                <a:ea typeface="+mn-ea"/>
                <a:cs typeface="+mn-cs"/>
              </a:rPr>
              <a:t>includes the “</a:t>
            </a:r>
            <a:r>
              <a:rPr lang="en-US" sz="1200" b="1" kern="1200" dirty="0" smtClean="0">
                <a:solidFill>
                  <a:schemeClr val="tx1"/>
                </a:solidFill>
                <a:effectLst/>
                <a:latin typeface="+mn-lt"/>
                <a:ea typeface="+mn-ea"/>
                <a:cs typeface="+mn-cs"/>
              </a:rPr>
              <a:t>Income and benefits tracker” </a:t>
            </a:r>
            <a:r>
              <a:rPr lang="en-US" sz="1200" kern="1200" dirty="0" smtClean="0">
                <a:solidFill>
                  <a:schemeClr val="tx1"/>
                </a:solidFill>
                <a:effectLst/>
                <a:latin typeface="+mn-lt"/>
                <a:ea typeface="+mn-ea"/>
                <a:cs typeface="+mn-cs"/>
              </a:rPr>
              <a:t>on page </a:t>
            </a:r>
            <a:r>
              <a:rPr lang="en-US" sz="1200" b="1" kern="1200" dirty="0" smtClean="0">
                <a:solidFill>
                  <a:schemeClr val="tx1"/>
                </a:solidFill>
                <a:effectLst/>
                <a:latin typeface="+mn-lt"/>
                <a:ea typeface="+mn-ea"/>
                <a:cs typeface="+mn-cs"/>
              </a:rPr>
              <a:t>67-68 in the main</a:t>
            </a:r>
            <a:r>
              <a:rPr lang="en-US" sz="1200" b="1" kern="1200" baseline="0" dirty="0" smtClean="0">
                <a:solidFill>
                  <a:schemeClr val="tx1"/>
                </a:solidFill>
                <a:effectLst/>
                <a:latin typeface="+mn-lt"/>
                <a:ea typeface="+mn-ea"/>
                <a:cs typeface="+mn-cs"/>
              </a:rPr>
              <a:t> toolkit</a:t>
            </a:r>
            <a:r>
              <a:rPr lang="en-US" sz="1200" kern="1200" baseline="0" dirty="0" smtClean="0">
                <a:solidFill>
                  <a:schemeClr val="tx1"/>
                </a:solidFill>
                <a:effectLst/>
                <a:latin typeface="+mn-lt"/>
                <a:ea typeface="+mn-ea"/>
                <a:cs typeface="+mn-cs"/>
              </a:rPr>
              <a:t>.</a:t>
            </a:r>
          </a:p>
          <a:p>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Have participants turn to pages 67-68</a:t>
            </a:r>
            <a:r>
              <a:rPr lang="en-US" sz="1200" kern="1200" baseline="0" dirty="0" smtClean="0">
                <a:solidFill>
                  <a:schemeClr val="tx1"/>
                </a:solidFill>
                <a:effectLst/>
                <a:latin typeface="+mn-lt"/>
                <a:ea typeface="+mn-ea"/>
                <a:cs typeface="+mn-cs"/>
              </a:rPr>
              <a:t> in the main </a:t>
            </a:r>
            <a:r>
              <a:rPr lang="en-US" sz="1200" b="1" kern="1200" baseline="0" dirty="0" smtClean="0">
                <a:solidFill>
                  <a:schemeClr val="tx1"/>
                </a:solidFill>
                <a:effectLst/>
                <a:latin typeface="+mn-lt"/>
                <a:ea typeface="+mn-ea"/>
                <a:cs typeface="+mn-cs"/>
              </a:rPr>
              <a:t>toolkit.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t</a:t>
            </a:r>
            <a:r>
              <a:rPr lang="en-US" sz="1200" kern="1200" dirty="0" smtClean="0">
                <a:solidFill>
                  <a:schemeClr val="tx1"/>
                </a:solidFill>
                <a:effectLst/>
                <a:latin typeface="+mn-lt"/>
                <a:ea typeface="+mn-ea"/>
                <a:cs typeface="+mn-cs"/>
              </a:rPr>
              <a:t>his tool is intended to help people understand what resources they have and plan the best times to save and spend. It is important to include benefits, even those that can only be used for certain types of purchases.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following information</a:t>
            </a:r>
            <a:r>
              <a:rPr lang="en-US" sz="1200" kern="1200" baseline="0" dirty="0" smtClean="0">
                <a:solidFill>
                  <a:schemeClr val="tx1"/>
                </a:solidFill>
                <a:effectLst/>
                <a:latin typeface="+mn-lt"/>
                <a:ea typeface="+mn-ea"/>
                <a:cs typeface="+mn-cs"/>
              </a:rPr>
              <a:t> to describe the benefits of using the tool:</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this “</a:t>
            </a:r>
            <a:r>
              <a:rPr lang="en-US" sz="1200" b="1" kern="1200" dirty="0" smtClean="0">
                <a:solidFill>
                  <a:schemeClr val="tx1"/>
                </a:solidFill>
                <a:effectLst/>
                <a:latin typeface="+mn-lt"/>
                <a:ea typeface="+mn-ea"/>
                <a:cs typeface="+mn-cs"/>
              </a:rPr>
              <a:t>Income and benefits tracker”</a:t>
            </a:r>
            <a:r>
              <a:rPr lang="en-US" sz="1200" kern="1200" dirty="0" smtClean="0">
                <a:solidFill>
                  <a:schemeClr val="tx1"/>
                </a:solidFill>
                <a:effectLst/>
                <a:latin typeface="+mn-lt"/>
                <a:ea typeface="+mn-ea"/>
                <a:cs typeface="+mn-cs"/>
              </a:rPr>
              <a:t> to help a person understand the amounts and timing of their income.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Encourage the person to track their income and financial resources for a day, a week or a month, which can help them understand their income flows.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can be very empowering for people. It may be the first time they understand where they get their money and financial resources, and how much they have to work with as they plan their spending or savings.</a:t>
            </a:r>
          </a:p>
          <a:p>
            <a:pPr lvl="0"/>
            <a:endParaRPr lang="en-US" sz="1200" kern="1200" dirty="0" smtClean="0">
              <a:solidFill>
                <a:schemeClr val="tx1"/>
              </a:solidFill>
              <a:effectLst/>
              <a:latin typeface="+mn-lt"/>
              <a:ea typeface="+mn-ea"/>
              <a:cs typeface="+mn-cs"/>
            </a:endParaRPr>
          </a:p>
          <a:p>
            <a:pPr lvl="0"/>
            <a:r>
              <a:rPr lang="en-US" sz="1200" b="1" u="sng" kern="1200" dirty="0" smtClean="0">
                <a:solidFill>
                  <a:schemeClr val="tx1"/>
                </a:solidFill>
                <a:effectLst/>
                <a:latin typeface="+mn-lt"/>
                <a:ea typeface="+mn-ea"/>
                <a:cs typeface="+mn-cs"/>
              </a:rPr>
              <a:t>Note to facilitator</a:t>
            </a:r>
            <a:r>
              <a:rPr lang="en-US" sz="1200" b="1" kern="1200" dirty="0" smtClean="0">
                <a:solidFill>
                  <a:schemeClr val="tx1"/>
                </a:solidFill>
                <a:effectLst/>
                <a:latin typeface="+mn-lt"/>
                <a:ea typeface="+mn-ea"/>
                <a:cs typeface="+mn-cs"/>
              </a:rPr>
              <a:t>: It’s important to explain the difference between gross and net income for the purposes of tracking income and creating a budget.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somebody is working 20 hours per week at $15 per hour, their gross income is $300 per week – but after taxes, they may only take home $250 or less in net income. It’s good to list net income in this tracker so that the individual doesn’t run the risk of over-spending when they build their budget.</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27</a:t>
            </a:fld>
            <a:endParaRPr lang="en-US"/>
          </a:p>
        </p:txBody>
      </p:sp>
    </p:spTree>
    <p:extLst>
      <p:ext uri="{BB962C8B-B14F-4D97-AF65-F5344CB8AC3E}">
        <p14:creationId xmlns:p14="http://schemas.microsoft.com/office/powerpoint/2010/main" val="2756835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r>
              <a:rPr lang="en-US" sz="1200" b="0" kern="1200" baseline="0" dirty="0" smtClean="0">
                <a:solidFill>
                  <a:schemeClr val="tx1"/>
                </a:solidFill>
                <a:effectLst/>
                <a:latin typeface="+mn-lt"/>
                <a:ea typeface="+mn-ea"/>
                <a:cs typeface="+mn-cs"/>
              </a:rPr>
              <a:t>Explain that the “</a:t>
            </a:r>
            <a:r>
              <a:rPr lang="en-US" sz="1200" b="1" kern="1200" baseline="0" dirty="0" smtClean="0">
                <a:solidFill>
                  <a:schemeClr val="tx1"/>
                </a:solidFill>
                <a:effectLst/>
                <a:latin typeface="+mn-lt"/>
                <a:ea typeface="+mn-ea"/>
                <a:cs typeface="+mn-cs"/>
              </a:rPr>
              <a:t>Income and benefits tracker” </a:t>
            </a:r>
            <a:r>
              <a:rPr lang="en-US" sz="1200" b="0" kern="1200" baseline="0" dirty="0" smtClean="0">
                <a:solidFill>
                  <a:schemeClr val="tx1"/>
                </a:solidFill>
                <a:effectLst/>
                <a:latin typeface="+mn-lt"/>
                <a:ea typeface="+mn-ea"/>
                <a:cs typeface="+mn-cs"/>
              </a:rPr>
              <a:t>is a </a:t>
            </a:r>
            <a:r>
              <a:rPr lang="en-US" sz="1200" kern="1200" baseline="0" dirty="0" smtClean="0">
                <a:solidFill>
                  <a:schemeClr val="tx1"/>
                </a:solidFill>
                <a:effectLst/>
                <a:latin typeface="+mn-lt"/>
                <a:ea typeface="+mn-ea"/>
                <a:cs typeface="+mn-cs"/>
              </a:rPr>
              <a:t>tool that can be useful for anyone who is starting to </a:t>
            </a:r>
            <a:r>
              <a:rPr lang="en-US" sz="1200" kern="1200" dirty="0" smtClean="0">
                <a:solidFill>
                  <a:schemeClr val="tx1"/>
                </a:solidFill>
                <a:effectLst/>
                <a:latin typeface="+mn-lt"/>
                <a:ea typeface="+mn-ea"/>
                <a:cs typeface="+mn-cs"/>
              </a:rPr>
              <a:t>track income and benefits. The tool is intended to help people understand what resources they have and plan the best times to save and spend. It is important to include benefits, even those that can only be used for certain types of purchases.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Tracking</a:t>
            </a:r>
            <a:r>
              <a:rPr lang="en-US" sz="1200" b="0" kern="1200" baseline="0" dirty="0" smtClean="0">
                <a:solidFill>
                  <a:schemeClr val="tx1"/>
                </a:solidFill>
                <a:effectLst/>
                <a:latin typeface="+mn-lt"/>
                <a:ea typeface="+mn-ea"/>
                <a:cs typeface="+mn-cs"/>
              </a:rPr>
              <a:t> income and benefits</a:t>
            </a:r>
            <a:r>
              <a:rPr lang="en-US" sz="1200" b="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can be very empowering for people. It may be the first time they understand where they get their money and financial resources, and how much they have to work with as they plan their spending or savings.</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Instructions for facilitator on presenting the tool:</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how to use the “Income and benefits tracker.”</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categories included. The rows</a:t>
            </a:r>
            <a:r>
              <a:rPr lang="en-US" sz="1200" b="0" i="0" u="none" strike="noStrike" cap="none" baseline="0" dirty="0" smtClean="0">
                <a:solidFill>
                  <a:schemeClr val="dk1"/>
                </a:solidFill>
                <a:effectLst/>
                <a:latin typeface="Calibri"/>
                <a:ea typeface="Calibri"/>
                <a:cs typeface="Calibri"/>
                <a:sym typeface="Calibri"/>
              </a:rPr>
              <a:t> in the tracker include Job 1, Job 2, Child support, Disability benefits, SNAP, TANF, Other government programs, and an open row for “other” expenses.</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Distinguish between income and benefits. While income (like from a job) can be used to pay for anything, some benefits can only be used for a particular purpose, like food or medical costs.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Define</a:t>
            </a:r>
            <a:r>
              <a:rPr lang="en-US" sz="1200" b="0" i="0" u="none" strike="noStrike" cap="none" baseline="0" dirty="0" smtClean="0">
                <a:solidFill>
                  <a:schemeClr val="dk1"/>
                </a:solidFill>
                <a:effectLst/>
                <a:latin typeface="Calibri"/>
                <a:ea typeface="Calibri"/>
                <a:cs typeface="Calibri"/>
                <a:sym typeface="Calibri"/>
              </a:rPr>
              <a:t> “net income” using the information in the grey call-out box in the tool (page 68)</a:t>
            </a:r>
          </a:p>
          <a:p>
            <a:pPr lvl="1">
              <a:buFont typeface="Arial" panose="020B0604020202020204" pitchFamily="34" charset="0"/>
              <a:buChar char="•"/>
            </a:pPr>
            <a:r>
              <a:rPr lang="en-US" sz="1200" b="0" i="0" u="none" strike="noStrike" cap="none" baseline="0" dirty="0" smtClean="0">
                <a:solidFill>
                  <a:schemeClr val="dk1"/>
                </a:solidFill>
                <a:latin typeface="Calibri"/>
                <a:ea typeface="Calibri"/>
                <a:cs typeface="Calibri"/>
                <a:sym typeface="Calibri"/>
              </a:rPr>
              <a:t>Net income is what you actually bring home in your paycheck. It's your total pay (gross income) minus taxes, insurance, and other deductions that are taken out.</a:t>
            </a:r>
            <a:endParaRPr lang="en-US" sz="1200" b="0" i="0" u="none" strike="noStrike" cap="none" baseline="0"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baseline="0" dirty="0" smtClean="0">
                <a:solidFill>
                  <a:schemeClr val="dk1"/>
                </a:solidFill>
                <a:effectLst/>
                <a:latin typeface="Calibri"/>
                <a:ea typeface="Calibri"/>
                <a:cs typeface="Calibri"/>
                <a:sym typeface="Calibri"/>
              </a:rPr>
              <a:t>Explain that users should record net income, not gross income, in the tracker.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Ask participants if they feel there are major categories missing. (Explain the tradeoff between many categories and utility of the form.)</a:t>
            </a:r>
          </a:p>
          <a:p>
            <a:pPr lvl="0">
              <a:buFont typeface="Arial" panose="020B0604020202020204" pitchFamily="34" charset="0"/>
              <a:buNone/>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None/>
            </a:pPr>
            <a:r>
              <a:rPr lang="en-US" sz="1200" b="1" i="0" u="none" strike="noStrike" cap="none" dirty="0" smtClean="0">
                <a:solidFill>
                  <a:schemeClr val="dk1"/>
                </a:solidFill>
                <a:effectLst/>
                <a:latin typeface="Calibri"/>
                <a:ea typeface="Calibri"/>
                <a:cs typeface="Calibri"/>
                <a:sym typeface="Calibri"/>
              </a:rPr>
              <a:t>FACILIATION TIP: </a:t>
            </a:r>
            <a:r>
              <a:rPr lang="en-US" sz="1200" b="0" i="0" u="none" strike="noStrike" cap="none" dirty="0" smtClean="0">
                <a:solidFill>
                  <a:schemeClr val="dk1"/>
                </a:solidFill>
                <a:effectLst/>
                <a:latin typeface="Calibri"/>
                <a:ea typeface="Calibri"/>
                <a:cs typeface="Calibri"/>
                <a:sym typeface="Calibri"/>
              </a:rPr>
              <a:t>Download this tool from the CFPB website in advance of your training and demonstrate the automatic calculation feature.</a:t>
            </a:r>
            <a:endParaRPr lang="en-US" dirty="0" smtClean="0"/>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187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b="0" kern="1200" dirty="0" smtClean="0">
                <a:solidFill>
                  <a:schemeClr val="tx1"/>
                </a:solidFill>
                <a:effectLst/>
                <a:latin typeface="+mn-lt"/>
                <a:ea typeface="+mn-ea"/>
                <a:cs typeface="+mn-cs"/>
              </a:rPr>
              <a:t>Explain</a:t>
            </a:r>
            <a:r>
              <a:rPr lang="en-US" sz="1200" b="0" kern="1200" baseline="0" dirty="0" smtClean="0">
                <a:solidFill>
                  <a:schemeClr val="tx1"/>
                </a:solidFill>
                <a:effectLst/>
                <a:latin typeface="+mn-lt"/>
                <a:ea typeface="+mn-ea"/>
                <a:cs typeface="+mn-cs"/>
              </a:rPr>
              <a:t> that </a:t>
            </a:r>
            <a:r>
              <a:rPr lang="en-US" sz="1200" b="1" kern="1200" dirty="0" smtClean="0">
                <a:solidFill>
                  <a:schemeClr val="tx1"/>
                </a:solidFill>
                <a:effectLst/>
                <a:latin typeface="+mn-lt"/>
                <a:ea typeface="+mn-ea"/>
                <a:cs typeface="+mn-cs"/>
              </a:rPr>
              <a:t>Module 3</a:t>
            </a:r>
            <a:r>
              <a:rPr lang="en-US" sz="1200" kern="1200" dirty="0" smtClean="0">
                <a:solidFill>
                  <a:schemeClr val="tx1"/>
                </a:solidFill>
                <a:effectLst/>
                <a:latin typeface="+mn-lt"/>
                <a:ea typeface="+mn-ea"/>
                <a:cs typeface="+mn-cs"/>
              </a:rPr>
              <a:t> includes the “</a:t>
            </a:r>
            <a:r>
              <a:rPr lang="en-US" sz="1200" b="1" kern="1200" dirty="0" smtClean="0">
                <a:solidFill>
                  <a:schemeClr val="tx1"/>
                </a:solidFill>
                <a:effectLst/>
                <a:latin typeface="+mn-lt"/>
                <a:ea typeface="+mn-ea"/>
                <a:cs typeface="+mn-cs"/>
              </a:rPr>
              <a:t>Supplemental Security Income (SSI) estimator”</a:t>
            </a:r>
            <a:r>
              <a:rPr lang="en-US" sz="1200" kern="1200" dirty="0" smtClean="0">
                <a:solidFill>
                  <a:schemeClr val="tx1"/>
                </a:solidFill>
                <a:effectLst/>
                <a:latin typeface="+mn-lt"/>
                <a:ea typeface="+mn-ea"/>
                <a:cs typeface="+mn-cs"/>
              </a:rPr>
              <a:t> tool on pages </a:t>
            </a:r>
            <a:r>
              <a:rPr lang="en-US" sz="1200" b="1" kern="1200" dirty="0" smtClean="0">
                <a:solidFill>
                  <a:schemeClr val="tx1"/>
                </a:solidFill>
                <a:effectLst/>
                <a:latin typeface="+mn-lt"/>
                <a:ea typeface="+mn-ea"/>
                <a:cs typeface="+mn-cs"/>
              </a:rPr>
              <a:t>33 – 34 in </a:t>
            </a:r>
            <a:r>
              <a:rPr lang="en-US" sz="1200" b="1" i="0" kern="1200" dirty="0" smtClean="0">
                <a:solidFill>
                  <a:schemeClr val="tx1"/>
                </a:solidFill>
                <a:effectLst/>
                <a:latin typeface="+mn-lt"/>
                <a:ea typeface="+mn-ea"/>
                <a:cs typeface="+mn-cs"/>
              </a:rPr>
              <a:t>the guide</a:t>
            </a:r>
            <a:r>
              <a:rPr lang="en-US" sz="1200" i="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how to use this tool. Here is how you can explain it: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tool is designed to help a person with a disability understand how earnings from work affect their SSI benefit.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tool is important because many people with disabilities receive Supplemental Security Income, or SSI. Some people who receive SSI may think that they cannot work at all – or don’t understand exactly how working will change their monthly benefit.</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It is important to show the “</a:t>
            </a:r>
            <a:r>
              <a:rPr lang="en-US" sz="1200" b="1" kern="1200" dirty="0" smtClean="0">
                <a:solidFill>
                  <a:schemeClr val="tx1"/>
                </a:solidFill>
                <a:effectLst/>
                <a:latin typeface="+mn-lt"/>
                <a:ea typeface="+mn-ea"/>
                <a:cs typeface="+mn-cs"/>
              </a:rPr>
              <a:t>SSI estimator</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because some people may think that getting paid at a job will stop their SSI check, but that’s not necessarily true. </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For example, </a:t>
            </a:r>
            <a:r>
              <a:rPr lang="en-US" sz="1200" b="1" kern="1200" dirty="0" smtClean="0">
                <a:solidFill>
                  <a:schemeClr val="tx1"/>
                </a:solidFill>
                <a:effectLst/>
                <a:latin typeface="+mn-lt"/>
                <a:ea typeface="+mn-ea"/>
                <a:cs typeface="+mn-cs"/>
              </a:rPr>
              <a:t>when a person earns money</a:t>
            </a:r>
            <a:r>
              <a:rPr lang="en-US" sz="1200" kern="1200" dirty="0" smtClean="0">
                <a:solidFill>
                  <a:schemeClr val="tx1"/>
                </a:solidFill>
                <a:effectLst/>
                <a:latin typeface="+mn-lt"/>
                <a:ea typeface="+mn-ea"/>
                <a:cs typeface="+mn-cs"/>
              </a:rPr>
              <a:t> through a job, they </a:t>
            </a:r>
            <a:r>
              <a:rPr lang="en-US" sz="1200" u="sng" kern="1200" dirty="0" smtClean="0">
                <a:solidFill>
                  <a:schemeClr val="tx1"/>
                </a:solidFill>
                <a:effectLst/>
                <a:latin typeface="+mn-lt"/>
                <a:ea typeface="+mn-ea"/>
                <a:cs typeface="+mn-cs"/>
              </a:rPr>
              <a:t>keep the first $85 of their pay without any impact on their SSI</a:t>
            </a:r>
            <a:r>
              <a:rPr lang="en-US" sz="1200" kern="1200" dirty="0" smtClean="0">
                <a:solidFill>
                  <a:schemeClr val="tx1"/>
                </a:solidFill>
                <a:effectLst/>
                <a:latin typeface="+mn-lt"/>
                <a:ea typeface="+mn-ea"/>
                <a:cs typeface="+mn-cs"/>
              </a:rPr>
              <a:t>. For </a:t>
            </a:r>
            <a:r>
              <a:rPr lang="en-US" sz="1200" b="1" kern="1200" dirty="0" smtClean="0">
                <a:solidFill>
                  <a:schemeClr val="tx1"/>
                </a:solidFill>
                <a:effectLst/>
                <a:latin typeface="+mn-lt"/>
                <a:ea typeface="+mn-ea"/>
                <a:cs typeface="+mn-cs"/>
              </a:rPr>
              <a:t>every dollar they earn after that, SSI drops by 50 cents</a:t>
            </a:r>
            <a:r>
              <a:rPr lang="en-US" sz="1200" kern="120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Go through each point in the tool and work out the math with the person you are serving.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By showing a person with disabilities this tool it can help them understand the connection between work and benefits – and how income may go up as they pursue a job and work.</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29</a:t>
            </a:fld>
            <a:endParaRPr lang="en-US"/>
          </a:p>
        </p:txBody>
      </p:sp>
    </p:spTree>
    <p:extLst>
      <p:ext uri="{BB962C8B-B14F-4D97-AF65-F5344CB8AC3E}">
        <p14:creationId xmlns:p14="http://schemas.microsoft.com/office/powerpoint/2010/main" val="187906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t</a:t>
            </a:r>
            <a:r>
              <a:rPr lang="en-US" sz="1200" kern="1200" dirty="0" smtClean="0">
                <a:solidFill>
                  <a:schemeClr val="tx1"/>
                </a:solidFill>
                <a:effectLst/>
                <a:latin typeface="+mn-lt"/>
                <a:ea typeface="+mn-ea"/>
                <a:cs typeface="+mn-cs"/>
              </a:rPr>
              <a:t>he training objectives are those things that participants will be able to do or those things that they</a:t>
            </a:r>
            <a:r>
              <a:rPr lang="en-US" sz="1200" kern="1200" baseline="0" dirty="0" smtClean="0">
                <a:solidFill>
                  <a:schemeClr val="tx1"/>
                </a:solidFill>
                <a:effectLst/>
                <a:latin typeface="+mn-lt"/>
                <a:ea typeface="+mn-ea"/>
                <a:cs typeface="+mn-cs"/>
              </a:rPr>
              <a:t> will </a:t>
            </a:r>
            <a:r>
              <a:rPr lang="en-US" sz="1200" kern="1200" dirty="0" smtClean="0">
                <a:solidFill>
                  <a:schemeClr val="tx1"/>
                </a:solidFill>
                <a:effectLst/>
                <a:latin typeface="+mn-lt"/>
                <a:ea typeface="+mn-ea"/>
                <a:cs typeface="+mn-cs"/>
              </a:rPr>
              <a:t>know by the end of this training.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a:t>
            </a:r>
            <a:r>
              <a:rPr lang="en-US" sz="1200" kern="1200" baseline="0" dirty="0" smtClean="0">
                <a:solidFill>
                  <a:schemeClr val="tx1"/>
                </a:solidFill>
                <a:effectLst/>
                <a:latin typeface="+mn-lt"/>
                <a:ea typeface="+mn-ea"/>
                <a:cs typeface="+mn-cs"/>
              </a:rPr>
              <a:t> the objectives. Be sure to paraphrase, not read. </a:t>
            </a:r>
            <a:endParaRPr lang="en-US" sz="1200" kern="1200" dirty="0" smtClean="0">
              <a:solidFill>
                <a:schemeClr val="tx1"/>
              </a:solidFill>
              <a:effectLst/>
              <a:latin typeface="+mn-lt"/>
              <a:ea typeface="+mn-ea"/>
              <a:cs typeface="+mn-cs"/>
            </a:endParaRPr>
          </a:p>
          <a:p>
            <a:pPr lvl="0"/>
            <a:endParaRPr lang="en-US" sz="12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Understand the content of Focus on People with Disabilities and how it complements the information and tools in the Your Money, Your Goals toolkit,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Know how to use the information and tools to help people with disabilities take steps to reach their financial goals,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Have increased awareness of the CFPB and be able to access and refer people with and without disabilities to its resources.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a:t>
            </a:fld>
            <a:endParaRPr lang="en-US"/>
          </a:p>
        </p:txBody>
      </p:sp>
    </p:spTree>
    <p:extLst>
      <p:ext uri="{BB962C8B-B14F-4D97-AF65-F5344CB8AC3E}">
        <p14:creationId xmlns:p14="http://schemas.microsoft.com/office/powerpoint/2010/main" val="2063256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This </a:t>
            </a:r>
            <a:r>
              <a:rPr lang="en-US" sz="1200" kern="1200" baseline="0" dirty="0" smtClean="0">
                <a:solidFill>
                  <a:schemeClr val="tx1"/>
                </a:solidFill>
                <a:effectLst/>
                <a:latin typeface="+mn-lt"/>
                <a:ea typeface="+mn-ea"/>
                <a:cs typeface="+mn-cs"/>
              </a:rPr>
              <a:t>is an image</a:t>
            </a:r>
            <a:r>
              <a:rPr lang="en-US" sz="1200" kern="1200" dirty="0" smtClean="0">
                <a:solidFill>
                  <a:schemeClr val="tx1"/>
                </a:solidFill>
                <a:effectLst/>
                <a:latin typeface="+mn-lt"/>
                <a:ea typeface="+mn-ea"/>
                <a:cs typeface="+mn-cs"/>
              </a:rPr>
              <a:t> of the “</a:t>
            </a:r>
            <a:r>
              <a:rPr lang="en-US" sz="1200" b="1" kern="1200" dirty="0" smtClean="0">
                <a:solidFill>
                  <a:schemeClr val="tx1"/>
                </a:solidFill>
                <a:effectLst/>
                <a:latin typeface="+mn-lt"/>
                <a:ea typeface="+mn-ea"/>
                <a:cs typeface="+mn-cs"/>
              </a:rPr>
              <a:t>SSI estimator</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tool on </a:t>
            </a:r>
            <a:r>
              <a:rPr lang="en-US" sz="1200" b="1" kern="1200" dirty="0" smtClean="0">
                <a:solidFill>
                  <a:schemeClr val="tx1"/>
                </a:solidFill>
                <a:effectLst/>
                <a:latin typeface="+mn-lt"/>
                <a:ea typeface="+mn-ea"/>
                <a:cs typeface="+mn-cs"/>
              </a:rPr>
              <a:t>page 34 in </a:t>
            </a:r>
            <a:r>
              <a:rPr lang="en-US" sz="1200" b="1" i="0" kern="1200" dirty="0" smtClean="0">
                <a:solidFill>
                  <a:schemeClr val="tx1"/>
                </a:solidFill>
                <a:effectLst/>
                <a:latin typeface="+mn-lt"/>
                <a:ea typeface="+mn-ea"/>
                <a:cs typeface="+mn-cs"/>
              </a:rPr>
              <a:t>the guide</a:t>
            </a:r>
            <a:r>
              <a:rPr lang="en-US" sz="1200" i="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how to use the tool. Here is how you can explain it: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SSI estimator</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has 3 sections: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Find out 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income affects your SSI</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Calculate your SSI amount if you work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Calculate your total income.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3 sections work as separate equations to show how more work can mean more income, even on SSI. The tool itself shows a formula and an example, and then provides space to enter the individual’s income goals to estimate the impact on their SSI amount. </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1" kern="1200" dirty="0" smtClean="0">
                <a:solidFill>
                  <a:schemeClr val="tx1"/>
                </a:solidFill>
                <a:effectLst/>
                <a:latin typeface="+mn-lt"/>
                <a:ea typeface="+mn-ea"/>
                <a:cs typeface="+mn-cs"/>
              </a:rPr>
              <a:t>IMPORTANT NOTE</a:t>
            </a:r>
            <a:r>
              <a:rPr lang="en-US" sz="1200" kern="1200" dirty="0" smtClean="0">
                <a:solidFill>
                  <a:schemeClr val="tx1"/>
                </a:solidFill>
                <a:effectLst/>
                <a:latin typeface="+mn-lt"/>
                <a:ea typeface="+mn-ea"/>
                <a:cs typeface="+mn-cs"/>
              </a:rPr>
              <a:t>: There are two errors in</a:t>
            </a:r>
            <a:r>
              <a:rPr lang="en-US" sz="1200" kern="1200" baseline="0" dirty="0" smtClean="0">
                <a:solidFill>
                  <a:schemeClr val="tx1"/>
                </a:solidFill>
                <a:effectLst/>
                <a:latin typeface="+mn-lt"/>
                <a:ea typeface="+mn-ea"/>
                <a:cs typeface="+mn-cs"/>
              </a:rPr>
              <a:t> the example calculation </a:t>
            </a:r>
            <a:r>
              <a:rPr lang="en-US" sz="1200" kern="1200" dirty="0" smtClean="0">
                <a:solidFill>
                  <a:schemeClr val="tx1"/>
                </a:solidFill>
                <a:effectLst/>
                <a:latin typeface="+mn-lt"/>
                <a:ea typeface="+mn-ea"/>
                <a:cs typeface="+mn-cs"/>
              </a:rPr>
              <a:t>on this page </a:t>
            </a:r>
            <a:r>
              <a:rPr lang="en-US" sz="1200" kern="1200" baseline="0" dirty="0" smtClean="0">
                <a:solidFill>
                  <a:schemeClr val="tx1"/>
                </a:solidFill>
                <a:effectLst/>
                <a:latin typeface="+mn-lt"/>
                <a:ea typeface="+mn-ea"/>
                <a:cs typeface="+mn-cs"/>
              </a:rPr>
              <a:t>in the printed guide. These are corrected in the downloadable online version.</a:t>
            </a: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Before describing the calculation, explain that:</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row H, the SSI amount if you work, the number 485 should be replaced with 521.</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row J, the SSI amount if you work, the number 485 should be replaced with 521.</a:t>
            </a: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row K, the total amount you will take home each month, the number 1,070 should be replaced with 1,106.</a:t>
            </a: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To explain how the tool works, you can say:</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first section, “Find out how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work income affects your SSI,” uses a simple equation</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omplete these steps: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the top, write down the amount earned from a month of work.</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Next, subtract $85. This is because the first $85 you earn does not affect your SSI at all – but the rest of the income will.</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total after subtracting $85 will equal the “amount of income that affects your SSI.”</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Divide that new amount in half. This is because every dollar earned is reduced by $.50.</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“Amount of income that affects your SSI” divided by two will be the “amount that will be taken from your SSI.”</a:t>
            </a:r>
            <a:r>
              <a:rPr lang="en-US" sz="1100" kern="1200" baseline="0" dirty="0" smtClean="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table uses a quick example: somebody earns $585 from work. Subtracting $85 leaves $500 as the “amount of income that affects your SSI.” Dividing that number in two means that somebody will have $250 deducted from their SSI.</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next section, “calculate your SSI amount if you</a:t>
            </a:r>
            <a:r>
              <a:rPr lang="en-US" sz="1200" kern="1200" baseline="0" dirty="0" smtClean="0">
                <a:solidFill>
                  <a:schemeClr val="tx1"/>
                </a:solidFill>
                <a:effectLst/>
                <a:latin typeface="+mn-lt"/>
                <a:ea typeface="+mn-ea"/>
                <a:cs typeface="+mn-cs"/>
              </a:rPr>
              <a:t> work</a:t>
            </a:r>
            <a:r>
              <a:rPr lang="en-US" sz="1200" kern="1200" dirty="0" smtClean="0">
                <a:solidFill>
                  <a:schemeClr val="tx1"/>
                </a:solidFill>
                <a:effectLst/>
                <a:latin typeface="+mn-lt"/>
                <a:ea typeface="+mn-ea"/>
                <a:cs typeface="+mn-cs"/>
              </a:rPr>
              <a:t>,” is pretty simple.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Take the amount that you now get from SSI every month and subtract the “amount taken from your SSI” that was calculated in the first section.” </a:t>
            </a:r>
          </a:p>
          <a:p>
            <a:pPr marL="628650" lvl="1" indent="-171450">
              <a:buFont typeface="Arial" panose="020B0604020202020204" pitchFamily="34" charset="0"/>
              <a:buChar char="•"/>
            </a:pPr>
            <a:r>
              <a:rPr lang="en-US" sz="1200" b="0" kern="1200" dirty="0" smtClean="0">
                <a:solidFill>
                  <a:srgbClr val="FF0000"/>
                </a:solidFill>
                <a:effectLst/>
                <a:latin typeface="+mn-lt"/>
                <a:ea typeface="+mn-ea"/>
                <a:cs typeface="+mn-cs"/>
              </a:rPr>
              <a:t>In the example, $771 should be the amount of the you now get from SSI each month, and $250 is the </a:t>
            </a:r>
            <a:r>
              <a:rPr lang="en-US" sz="1200" kern="1200" dirty="0" smtClean="0">
                <a:solidFill>
                  <a:schemeClr val="tx1"/>
                </a:solidFill>
                <a:effectLst/>
                <a:latin typeface="+mn-lt"/>
                <a:ea typeface="+mn-ea"/>
                <a:cs typeface="+mn-cs"/>
              </a:rPr>
              <a:t>amount to be deducted. The new SSI amount the person would receive is $521 per month.</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Finally, to calculate the person’s total income, just add up the amount they earned from work per month and their new SSI amount.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the example, the person earns $585 per month and has an SSI amount of $521 per month, for a total monthly income of $1,106 per month.</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person was only earning $771 in SSI before they started working – but with the additional $585 per month in wages, they now earn $1,106 per month before tax.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30</a:t>
            </a:fld>
            <a:endParaRPr lang="en-US"/>
          </a:p>
        </p:txBody>
      </p:sp>
    </p:spTree>
    <p:extLst>
      <p:ext uri="{BB962C8B-B14F-4D97-AF65-F5344CB8AC3E}">
        <p14:creationId xmlns:p14="http://schemas.microsoft.com/office/powerpoint/2010/main" val="3014358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dirty="0" smtClean="0"/>
              <a:t>Present the slide content.</a:t>
            </a:r>
          </a:p>
          <a:p>
            <a:endParaRPr lang="en-US" dirty="0" smtClean="0"/>
          </a:p>
          <a:p>
            <a:r>
              <a:rPr lang="en-US" sz="1200" b="0" kern="1200" dirty="0" smtClean="0">
                <a:solidFill>
                  <a:schemeClr val="tx1"/>
                </a:solidFill>
                <a:effectLst/>
                <a:latin typeface="+mn-lt"/>
                <a:ea typeface="+mn-ea"/>
                <a:cs typeface="+mn-cs"/>
              </a:rPr>
              <a:t>Explain</a:t>
            </a:r>
            <a:r>
              <a:rPr lang="en-US" sz="1200" b="0" kern="1200" baseline="0" dirty="0" smtClean="0">
                <a:solidFill>
                  <a:schemeClr val="tx1"/>
                </a:solidFill>
                <a:effectLst/>
                <a:latin typeface="+mn-lt"/>
                <a:ea typeface="+mn-ea"/>
                <a:cs typeface="+mn-cs"/>
              </a:rPr>
              <a:t> that </a:t>
            </a:r>
            <a:r>
              <a:rPr lang="en-US" sz="1200" b="1" kern="1200" dirty="0" smtClean="0">
                <a:solidFill>
                  <a:schemeClr val="tx1"/>
                </a:solidFill>
                <a:effectLst/>
                <a:latin typeface="+mn-lt"/>
                <a:ea typeface="+mn-ea"/>
                <a:cs typeface="+mn-cs"/>
              </a:rPr>
              <a:t>Module 3</a:t>
            </a:r>
            <a:r>
              <a:rPr lang="en-US" sz="1200" kern="1200" dirty="0" smtClean="0">
                <a:solidFill>
                  <a:schemeClr val="tx1"/>
                </a:solidFill>
                <a:effectLst/>
                <a:latin typeface="+mn-lt"/>
                <a:ea typeface="+mn-ea"/>
                <a:cs typeface="+mn-cs"/>
              </a:rPr>
              <a:t> in the </a:t>
            </a:r>
            <a:r>
              <a:rPr lang="en-US" sz="1200" b="1" kern="1200" dirty="0" smtClean="0">
                <a:solidFill>
                  <a:schemeClr val="tx1"/>
                </a:solidFill>
                <a:effectLst/>
                <a:latin typeface="+mn-lt"/>
                <a:ea typeface="+mn-ea"/>
                <a:cs typeface="+mn-cs"/>
              </a:rPr>
              <a:t>guide</a:t>
            </a:r>
            <a:r>
              <a:rPr lang="en-US" sz="1200" kern="1200" dirty="0" smtClean="0">
                <a:solidFill>
                  <a:schemeClr val="tx1"/>
                </a:solidFill>
                <a:effectLst/>
                <a:latin typeface="+mn-lt"/>
                <a:ea typeface="+mn-ea"/>
                <a:cs typeface="+mn-cs"/>
              </a:rPr>
              <a:t> also includes two </a:t>
            </a:r>
            <a:r>
              <a:rPr lang="en-US" sz="1200" b="1" kern="1200" baseline="0" dirty="0" smtClean="0">
                <a:solidFill>
                  <a:schemeClr val="tx1"/>
                </a:solidFill>
                <a:effectLst/>
                <a:latin typeface="+mn-lt"/>
                <a:ea typeface="+mn-ea"/>
                <a:cs typeface="+mn-cs"/>
              </a:rPr>
              <a:t>handout </a:t>
            </a:r>
            <a:r>
              <a:rPr lang="en-US" sz="1200" kern="1200" dirty="0" smtClean="0">
                <a:solidFill>
                  <a:schemeClr val="tx1"/>
                </a:solidFill>
                <a:effectLst/>
                <a:latin typeface="+mn-lt"/>
                <a:ea typeface="+mn-ea"/>
                <a:cs typeface="+mn-cs"/>
              </a:rPr>
              <a:t>sections on pages 35</a:t>
            </a:r>
            <a:r>
              <a:rPr lang="en-US" sz="1200" kern="1200" baseline="0" dirty="0" smtClean="0">
                <a:solidFill>
                  <a:schemeClr val="tx1"/>
                </a:solidFill>
                <a:effectLst/>
                <a:latin typeface="+mn-lt"/>
                <a:ea typeface="+mn-ea"/>
                <a:cs typeface="+mn-cs"/>
              </a:rPr>
              <a:t> through </a:t>
            </a:r>
            <a:r>
              <a:rPr lang="en-US" sz="1200" kern="1200" dirty="0" smtClean="0">
                <a:solidFill>
                  <a:schemeClr val="tx1"/>
                </a:solidFill>
                <a:effectLst/>
                <a:latin typeface="+mn-lt"/>
                <a:ea typeface="+mn-ea"/>
                <a:cs typeface="+mn-cs"/>
              </a:rPr>
              <a:t>37</a:t>
            </a:r>
            <a:r>
              <a:rPr lang="en-US" sz="1200" kern="1200" baseline="0" dirty="0" smtClean="0">
                <a:solidFill>
                  <a:schemeClr val="tx1"/>
                </a:solidFill>
                <a:effectLst/>
                <a:latin typeface="+mn-lt"/>
                <a:ea typeface="+mn-ea"/>
                <a:cs typeface="+mn-cs"/>
              </a:rPr>
              <a:t>. </a:t>
            </a:r>
          </a:p>
          <a:p>
            <a:endParaRPr lang="en-US" sz="1200" i="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will notice that each handout has</a:t>
            </a:r>
            <a:r>
              <a:rPr lang="en-US" sz="1200" kern="1200" baseline="0" dirty="0" smtClean="0">
                <a:solidFill>
                  <a:schemeClr val="tx1"/>
                </a:solidFill>
                <a:effectLst/>
                <a:latin typeface="+mn-lt"/>
                <a:ea typeface="+mn-ea"/>
                <a:cs typeface="+mn-cs"/>
              </a:rPr>
              <a:t> a circular symbol or icon at the top. It shows a piece of paper inside a circle to note that you may want to print paper copies to have handy to give out to people who want detailed information about this topic. </a:t>
            </a:r>
            <a:endParaRPr lang="en-US" sz="1200" kern="1200" dirty="0" smtClean="0">
              <a:solidFill>
                <a:schemeClr val="tx1"/>
              </a:solidFill>
              <a:effectLst/>
              <a:latin typeface="+mn-lt"/>
              <a:ea typeface="+mn-ea"/>
              <a:cs typeface="+mn-cs"/>
            </a:endParaRPr>
          </a:p>
          <a:p>
            <a:endParaRPr lang="en-US" sz="1200" i="0" kern="1200" baseline="0" dirty="0" smtClean="0">
              <a:solidFill>
                <a:schemeClr val="tx1"/>
              </a:solidFill>
              <a:effectLst/>
              <a:latin typeface="+mn-lt"/>
              <a:ea typeface="+mn-ea"/>
              <a:cs typeface="+mn-cs"/>
            </a:endParaRPr>
          </a:p>
          <a:p>
            <a:r>
              <a:rPr lang="en-US" sz="1200" i="0" kern="1200" dirty="0" smtClean="0">
                <a:solidFill>
                  <a:schemeClr val="tx1"/>
                </a:solidFill>
                <a:effectLst/>
                <a:latin typeface="+mn-lt"/>
                <a:ea typeface="+mn-ea"/>
                <a:cs typeface="+mn-cs"/>
              </a:rPr>
              <a:t>The two handouts</a:t>
            </a:r>
            <a:r>
              <a:rPr lang="en-US" sz="1200" kern="1200" dirty="0" smtClean="0">
                <a:solidFill>
                  <a:schemeClr val="tx1"/>
                </a:solidFill>
                <a:effectLst/>
                <a:latin typeface="+mn-lt"/>
                <a:ea typeface="+mn-ea"/>
                <a:cs typeface="+mn-cs"/>
              </a:rPr>
              <a:t> in this</a:t>
            </a:r>
            <a:r>
              <a:rPr lang="en-US" sz="1200" kern="1200" baseline="0" dirty="0" smtClean="0">
                <a:solidFill>
                  <a:schemeClr val="tx1"/>
                </a:solidFill>
                <a:effectLst/>
                <a:latin typeface="+mn-lt"/>
                <a:ea typeface="+mn-ea"/>
                <a:cs typeface="+mn-cs"/>
              </a:rPr>
              <a:t> module </a:t>
            </a:r>
            <a:r>
              <a:rPr lang="en-US" sz="1200" kern="1200" dirty="0" smtClean="0">
                <a:solidFill>
                  <a:schemeClr val="tx1"/>
                </a:solidFill>
                <a:effectLst/>
                <a:latin typeface="+mn-lt"/>
                <a:ea typeface="+mn-ea"/>
                <a:cs typeface="+mn-cs"/>
              </a:rPr>
              <a:t>provide information about the </a:t>
            </a:r>
            <a:r>
              <a:rPr lang="en-US" sz="1200" b="1" kern="1200" dirty="0" smtClean="0">
                <a:solidFill>
                  <a:schemeClr val="tx1"/>
                </a:solidFill>
                <a:effectLst/>
                <a:latin typeface="+mn-lt"/>
                <a:ea typeface="+mn-ea"/>
                <a:cs typeface="+mn-cs"/>
              </a:rPr>
              <a:t>Workforce Investment and Opportunity Act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Representative payees</a:t>
            </a:r>
            <a:r>
              <a:rPr lang="en-US" sz="1200" kern="1200" dirty="0" smtClean="0">
                <a:solidFill>
                  <a:schemeClr val="tx1"/>
                </a:solidFill>
                <a:effectLst/>
                <a:latin typeface="+mn-lt"/>
                <a:ea typeface="+mn-ea"/>
                <a:cs typeface="+mn-cs"/>
              </a:rPr>
              <a:t>. These represent two very different aspects of income and benefits, but both can be important for people with disabilities and their families. Both provide opportunities and support for people with disabilities.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Workforce Investment Opportunity Act, or WIOA for short [pronounce wee-OH-ah], provides new opportunities for people with disabilities because key provisions of the Act strengthen employment training services to youth and young adults with disabilities and require financial literacy training.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Representative payees work with people with disabilities as they receive and manage their income. In some cases, you may work with a representative payee as you work with the person with a disability. The guide on page</a:t>
            </a:r>
            <a:r>
              <a:rPr lang="en-US" sz="1200" kern="1200" baseline="0" dirty="0" smtClean="0">
                <a:solidFill>
                  <a:schemeClr val="tx1"/>
                </a:solidFill>
                <a:effectLst/>
                <a:latin typeface="+mn-lt"/>
                <a:ea typeface="+mn-ea"/>
                <a:cs typeface="+mn-cs"/>
              </a:rPr>
              <a:t> 36-37</a:t>
            </a:r>
            <a:r>
              <a:rPr lang="en-US" sz="1200" kern="1200" dirty="0" smtClean="0">
                <a:solidFill>
                  <a:schemeClr val="tx1"/>
                </a:solidFill>
                <a:effectLst/>
                <a:latin typeface="+mn-lt"/>
                <a:ea typeface="+mn-ea"/>
                <a:cs typeface="+mn-cs"/>
              </a:rPr>
              <a:t> provides specifics on the role of representative payees.</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For more information on both of these topics, visit these</a:t>
            </a:r>
            <a:r>
              <a:rPr lang="en-US" sz="1200" kern="1200" baseline="0" dirty="0" smtClean="0">
                <a:solidFill>
                  <a:schemeClr val="tx1"/>
                </a:solidFill>
                <a:effectLst/>
                <a:latin typeface="+mn-lt"/>
                <a:ea typeface="+mn-ea"/>
                <a:cs typeface="+mn-cs"/>
              </a:rPr>
              <a:t> sections beginning on page 35</a:t>
            </a:r>
            <a:r>
              <a:rPr lang="en-US" sz="1200" kern="120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in the guide</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31</a:t>
            </a:fld>
            <a:endParaRPr lang="en-US"/>
          </a:p>
        </p:txBody>
      </p:sp>
    </p:spTree>
    <p:extLst>
      <p:ext uri="{BB962C8B-B14F-4D97-AF65-F5344CB8AC3E}">
        <p14:creationId xmlns:p14="http://schemas.microsoft.com/office/powerpoint/2010/main" val="4270973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Introduce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Module 4: Paying Bills </a:t>
            </a:r>
            <a:r>
              <a:rPr lang="en-US" sz="1200" kern="1200" dirty="0" smtClean="0">
                <a:solidFill>
                  <a:schemeClr val="tx1"/>
                </a:solidFill>
                <a:effectLst/>
                <a:latin typeface="+mn-lt"/>
                <a:ea typeface="+mn-ea"/>
                <a:cs typeface="+mn-cs"/>
              </a:rPr>
              <a:t>on </a:t>
            </a:r>
            <a:r>
              <a:rPr lang="en-US" sz="1200" b="1" kern="1200" dirty="0" smtClean="0">
                <a:solidFill>
                  <a:schemeClr val="tx1"/>
                </a:solidFill>
                <a:effectLst/>
                <a:latin typeface="+mn-lt"/>
                <a:ea typeface="+mn-ea"/>
                <a:cs typeface="+mn-cs"/>
              </a:rPr>
              <a:t>page 38 in the guide</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module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provides tools to track spending, strategies for cutting expenses, prioritizing bills, and more.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smtClean="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rPr>
              <a:t>Briefly</a:t>
            </a:r>
            <a:r>
              <a:rPr lang="en-US" altLang="en-US" baseline="0" dirty="0" smtClean="0">
                <a:solidFill>
                  <a:srgbClr val="000000"/>
                </a:solidFill>
              </a:rPr>
              <a:t> d</a:t>
            </a:r>
            <a:r>
              <a:rPr lang="en-US" altLang="en-US" dirty="0" smtClean="0">
                <a:solidFill>
                  <a:srgbClr val="000000"/>
                </a:solidFill>
              </a:rPr>
              <a:t>escribe</a:t>
            </a:r>
            <a:r>
              <a:rPr lang="en-US" altLang="en-US" baseline="0" dirty="0" smtClean="0">
                <a:solidFill>
                  <a:srgbClr val="000000"/>
                </a:solidFill>
              </a:rPr>
              <a:t> spending. </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 is spending? Well, spending is money you use to pay for a wide range of basic needs, your financial obligations, and other things you may want.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to note that the way people use their money is often a reflection of their values. When it comes to how people spend their money, it is very important to avoid projecting your own personal values and judgement.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32</a:t>
            </a:fld>
            <a:endParaRPr lang="en-US"/>
          </a:p>
        </p:txBody>
      </p:sp>
    </p:spTree>
    <p:extLst>
      <p:ext uri="{BB962C8B-B14F-4D97-AF65-F5344CB8AC3E}">
        <p14:creationId xmlns:p14="http://schemas.microsoft.com/office/powerpoint/2010/main" val="1221947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dirty="0" smtClean="0"/>
              <a:t>Use the</a:t>
            </a:r>
            <a:r>
              <a:rPr lang="en-US" baseline="0" dirty="0" smtClean="0"/>
              <a:t> following information to present the slide content:</a:t>
            </a: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Depending on circumstances, some people with disabilities may have had limited choices in how to spend their money.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could be because of age.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If the person is a minor, a parent or guardian may have made their spending decisions.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some circumstances, use of income may be, or have been, controlled by a trustee, family member, or representative payee.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a:t>
            </a:r>
            <a:r>
              <a:rPr lang="en-US" sz="1200" b="1" kern="1200" dirty="0" smtClean="0">
                <a:solidFill>
                  <a:schemeClr val="tx1"/>
                </a:solidFill>
                <a:effectLst/>
                <a:latin typeface="+mn-lt"/>
                <a:ea typeface="+mn-ea"/>
                <a:cs typeface="+mn-cs"/>
              </a:rPr>
              <a:t>Module of</a:t>
            </a:r>
            <a:r>
              <a:rPr lang="en-US" sz="1200" b="1" kern="1200" baseline="0" dirty="0" smtClean="0">
                <a:solidFill>
                  <a:schemeClr val="tx1"/>
                </a:solidFill>
                <a:effectLst/>
                <a:latin typeface="+mn-lt"/>
                <a:ea typeface="+mn-ea"/>
                <a:cs typeface="+mn-cs"/>
              </a:rPr>
              <a:t> 4 of the </a:t>
            </a:r>
            <a:r>
              <a:rPr lang="en-US" sz="1200" b="1" kern="1200" dirty="0" smtClean="0">
                <a:solidFill>
                  <a:schemeClr val="tx1"/>
                </a:solidFill>
                <a:effectLst/>
                <a:latin typeface="+mn-lt"/>
                <a:ea typeface="+mn-ea"/>
                <a:cs typeface="+mn-cs"/>
              </a:rPr>
              <a:t>toolkit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starting on page 81, you can find 5 tools related to spending, such as the “</a:t>
            </a:r>
            <a:r>
              <a:rPr lang="en-US" sz="1200" b="1" kern="1200" baseline="0" dirty="0" smtClean="0">
                <a:solidFill>
                  <a:schemeClr val="tx1"/>
                </a:solidFill>
                <a:effectLst/>
                <a:latin typeface="+mn-lt"/>
                <a:ea typeface="+mn-ea"/>
                <a:cs typeface="+mn-cs"/>
              </a:rPr>
              <a:t>Spending tracker”, “Bill calendar” </a:t>
            </a:r>
            <a:r>
              <a:rPr lang="en-US" sz="1200" kern="1200" baseline="0" dirty="0" smtClean="0">
                <a:solidFill>
                  <a:schemeClr val="tx1"/>
                </a:solidFill>
                <a:effectLst/>
                <a:latin typeface="+mn-lt"/>
                <a:ea typeface="+mn-ea"/>
                <a:cs typeface="+mn-cs"/>
              </a:rPr>
              <a:t>and other tools that help people to </a:t>
            </a:r>
            <a:r>
              <a:rPr lang="en-US" sz="1200" b="1" kern="1200" baseline="0" dirty="0" smtClean="0">
                <a:solidFill>
                  <a:schemeClr val="tx1"/>
                </a:solidFill>
                <a:effectLst/>
                <a:latin typeface="+mn-lt"/>
                <a:ea typeface="+mn-ea"/>
                <a:cs typeface="+mn-cs"/>
              </a:rPr>
              <a:t>cut expenses</a:t>
            </a:r>
            <a:r>
              <a:rPr lang="en-US" sz="1200" kern="1200" baseline="0" dirty="0" smtClean="0">
                <a:solidFill>
                  <a:schemeClr val="tx1"/>
                </a:solidFill>
                <a:effectLst/>
                <a:latin typeface="+mn-lt"/>
                <a:ea typeface="+mn-ea"/>
                <a:cs typeface="+mn-cs"/>
              </a:rPr>
              <a:t> and </a:t>
            </a:r>
            <a:r>
              <a:rPr lang="en-US" sz="1200" b="1" kern="1200" baseline="0" dirty="0" smtClean="0">
                <a:solidFill>
                  <a:schemeClr val="tx1"/>
                </a:solidFill>
                <a:effectLst/>
                <a:latin typeface="+mn-lt"/>
                <a:ea typeface="+mn-ea"/>
                <a:cs typeface="+mn-cs"/>
              </a:rPr>
              <a:t>prioritize</a:t>
            </a:r>
            <a:r>
              <a:rPr lang="en-US" sz="1200" kern="1200" baseline="0" dirty="0" smtClean="0">
                <a:solidFill>
                  <a:schemeClr val="tx1"/>
                </a:solidFill>
                <a:effectLst/>
                <a:latin typeface="+mn-lt"/>
                <a:ea typeface="+mn-ea"/>
                <a:cs typeface="+mn-cs"/>
              </a:rPr>
              <a:t> which bills to pay first.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33</a:t>
            </a:fld>
            <a:endParaRPr lang="en-US"/>
          </a:p>
        </p:txBody>
      </p:sp>
    </p:spTree>
    <p:extLst>
      <p:ext uri="{BB962C8B-B14F-4D97-AF65-F5344CB8AC3E}">
        <p14:creationId xmlns:p14="http://schemas.microsoft.com/office/powerpoint/2010/main" val="38877108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Module 4</a:t>
            </a:r>
            <a:r>
              <a:rPr lang="en-US" sz="1200" kern="1200" dirty="0" smtClean="0">
                <a:solidFill>
                  <a:schemeClr val="tx1"/>
                </a:solidFill>
                <a:effectLst/>
                <a:latin typeface="+mn-lt"/>
                <a:ea typeface="+mn-ea"/>
                <a:cs typeface="+mn-cs"/>
              </a:rPr>
              <a:t> includes the “</a:t>
            </a:r>
            <a:r>
              <a:rPr lang="en-US" sz="1200" b="1" kern="1200" dirty="0" smtClean="0">
                <a:solidFill>
                  <a:schemeClr val="tx1"/>
                </a:solidFill>
                <a:effectLst/>
                <a:latin typeface="+mn-lt"/>
                <a:ea typeface="+mn-ea"/>
                <a:cs typeface="+mn-cs"/>
              </a:rPr>
              <a:t>Spending tracker</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on pages 81 through 83 in the toolkit.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Introduce</a:t>
            </a:r>
            <a:r>
              <a:rPr lang="en-US" sz="1200" kern="1200" baseline="0" dirty="0" smtClean="0">
                <a:solidFill>
                  <a:schemeClr val="tx1"/>
                </a:solidFill>
                <a:effectLst/>
                <a:latin typeface="+mn-lt"/>
                <a:ea typeface="+mn-ea"/>
                <a:cs typeface="+mn-cs"/>
              </a:rPr>
              <a:t> the “</a:t>
            </a:r>
            <a:r>
              <a:rPr lang="en-US" sz="1200" b="1" kern="1200" baseline="0" dirty="0" smtClean="0">
                <a:solidFill>
                  <a:schemeClr val="tx1"/>
                </a:solidFill>
                <a:effectLst/>
                <a:latin typeface="+mn-lt"/>
                <a:ea typeface="+mn-ea"/>
                <a:cs typeface="+mn-cs"/>
              </a:rPr>
              <a:t>Spending tracker</a:t>
            </a:r>
            <a:r>
              <a:rPr lang="en-US" sz="1200" b="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designed to help a person understand how they spend their money.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Use this tool to encourage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person to track their spending for a day, a week, two weeks, or a month. </a:t>
            </a:r>
            <a:endParaRPr lang="en-US" sz="11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Briefly describe</a:t>
            </a:r>
            <a:r>
              <a:rPr lang="en-US" sz="1200" kern="1200" baseline="0" dirty="0" smtClean="0">
                <a:solidFill>
                  <a:schemeClr val="tx1"/>
                </a:solidFill>
                <a:effectLst/>
                <a:latin typeface="+mn-lt"/>
                <a:ea typeface="+mn-ea"/>
                <a:cs typeface="+mn-cs"/>
              </a:rPr>
              <a:t> how to use this tool. </a:t>
            </a:r>
            <a:r>
              <a:rPr lang="en-US" sz="1200"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Here is how you can explain it: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Tracking your use of money is a first step to financial empowerment. This means recording everything you spend money or financial resources 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This information will help you understand how you use your money and financial resources.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 will also be able to make decisions about using your resources. For example, if you have a goal you want to save money for, you can decide where to cut back your spending to free up money for that goal – whether the goal is buying a new car or simply putting away more money in an ABLE Account.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way you track how you spend your money and financial resources does not matter. You should use whatever is most comfortable and works best for you. For example, you can try to:</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Write your spending </a:t>
            </a:r>
            <a:r>
              <a:rPr lang="en-US" sz="1200" kern="1200" dirty="0" smtClean="0">
                <a:solidFill>
                  <a:schemeClr val="tx1"/>
                </a:solidFill>
                <a:effectLst/>
                <a:latin typeface="+mn-lt"/>
                <a:ea typeface="+mn-ea"/>
                <a:cs typeface="+mn-cs"/>
              </a:rPr>
              <a:t>into the spending tracker.</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Ask someone else </a:t>
            </a:r>
            <a:r>
              <a:rPr lang="en-US" sz="1200" kern="1200" dirty="0" smtClean="0">
                <a:solidFill>
                  <a:schemeClr val="tx1"/>
                </a:solidFill>
                <a:effectLst/>
                <a:latin typeface="+mn-lt"/>
                <a:ea typeface="+mn-ea"/>
                <a:cs typeface="+mn-cs"/>
              </a:rPr>
              <a:t>to write your spending into the spending tracker.</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Keep receipts</a:t>
            </a:r>
            <a:r>
              <a:rPr lang="en-US" sz="1200" kern="1200" dirty="0" smtClean="0">
                <a:solidFill>
                  <a:schemeClr val="tx1"/>
                </a:solidFill>
                <a:effectLst/>
                <a:latin typeface="+mn-lt"/>
                <a:ea typeface="+mn-ea"/>
                <a:cs typeface="+mn-cs"/>
              </a:rPr>
              <a:t> of every time you use money and then filling in the spending tracker using the information from your receipts.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Record a voice memo </a:t>
            </a:r>
            <a:r>
              <a:rPr lang="en-US" sz="1200" kern="1200" dirty="0" smtClean="0">
                <a:solidFill>
                  <a:schemeClr val="tx1"/>
                </a:solidFill>
                <a:effectLst/>
                <a:latin typeface="+mn-lt"/>
                <a:ea typeface="+mn-ea"/>
                <a:cs typeface="+mn-cs"/>
              </a:rPr>
              <a:t>each time you spend money and have it written into the spending tracker</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the end of a day or week.</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Take pictures </a:t>
            </a:r>
            <a:r>
              <a:rPr lang="en-US" sz="1200" kern="1200" dirty="0" smtClean="0">
                <a:solidFill>
                  <a:schemeClr val="tx1"/>
                </a:solidFill>
                <a:effectLst/>
                <a:latin typeface="+mn-lt"/>
                <a:ea typeface="+mn-ea"/>
                <a:cs typeface="+mn-cs"/>
              </a:rPr>
              <a:t>of what you spend your money on and have that written into the spending tracker at the end of a day or week.</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Use a smart phone application </a:t>
            </a:r>
            <a:r>
              <a:rPr lang="en-US" sz="1200" kern="1200" dirty="0" smtClean="0">
                <a:solidFill>
                  <a:schemeClr val="tx1"/>
                </a:solidFill>
                <a:effectLst/>
                <a:latin typeface="+mn-lt"/>
                <a:ea typeface="+mn-ea"/>
                <a:cs typeface="+mn-cs"/>
              </a:rPr>
              <a:t>to track your spending.</a:t>
            </a:r>
            <a:endParaRPr lang="en-US" sz="11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34</a:t>
            </a:fld>
            <a:endParaRPr lang="en-US"/>
          </a:p>
        </p:txBody>
      </p:sp>
    </p:spTree>
    <p:extLst>
      <p:ext uri="{BB962C8B-B14F-4D97-AF65-F5344CB8AC3E}">
        <p14:creationId xmlns:p14="http://schemas.microsoft.com/office/powerpoint/2010/main" val="626421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image of the “</a:t>
            </a:r>
            <a:r>
              <a:rPr lang="en-US" sz="1200" b="1" kern="1200" dirty="0" smtClean="0">
                <a:solidFill>
                  <a:schemeClr val="tx1"/>
                </a:solidFill>
                <a:effectLst/>
                <a:latin typeface="+mn-lt"/>
                <a:ea typeface="+mn-ea"/>
                <a:cs typeface="+mn-cs"/>
              </a:rPr>
              <a:t>Spending tracker”</a:t>
            </a:r>
            <a:r>
              <a:rPr lang="en-US" sz="1200" kern="1200" dirty="0" smtClean="0">
                <a:solidFill>
                  <a:schemeClr val="tx1"/>
                </a:solidFill>
                <a:effectLst/>
                <a:latin typeface="+mn-lt"/>
                <a:ea typeface="+mn-ea"/>
                <a:cs typeface="+mn-cs"/>
              </a:rPr>
              <a:t> on </a:t>
            </a:r>
            <a:r>
              <a:rPr lang="en-US" sz="1200" b="1" kern="1200" dirty="0" smtClean="0">
                <a:solidFill>
                  <a:schemeClr val="tx1"/>
                </a:solidFill>
                <a:effectLst/>
                <a:latin typeface="+mn-lt"/>
                <a:ea typeface="+mn-ea"/>
                <a:cs typeface="+mn-cs"/>
              </a:rPr>
              <a:t>pages 81-83 in the toolkit</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instructions for how to use the tool.</a:t>
            </a:r>
            <a:r>
              <a:rPr lang="en-US" sz="12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Here is how you can explain it: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 an envelope to collect your receipts.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Use a table to sort your spending into the categories below. It notes not to forget about bills shared with others, such as electricity or other utility bills.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At the end of the month, total up each category – and then the entire total for the month, for all categories.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tracker itself is a tool with many spending categories and 6 columns -- weeks 1-5 - and “category totals.” Use this to track how much was spent in the past month, or what the individual’s expected spending will be for the future month – and what could be adjusted. The categories that are included in the tool are: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Cell phone </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Debt payment</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Eating out</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Education and childcare</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Entertainment</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Groceries and other supplies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Health expenses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Helping others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Housing and utilities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Pets</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Transport</a:t>
            </a:r>
            <a:endParaRPr lang="en-US" sz="1100" kern="1200" dirty="0" smtClean="0">
              <a:solidFill>
                <a:schemeClr val="tx1"/>
              </a:solidFill>
              <a:effectLst/>
              <a:latin typeface="+mn-lt"/>
              <a:ea typeface="+mn-ea"/>
              <a:cs typeface="+mn-cs"/>
            </a:endParaRP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Other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Though many spending categories are essential, some expenses are “discretionary,” where an individual can choose to spend or not. If a person’s income and spending tracker suggests they need to cut back spending, discretionary areas may be a good first option. Random expenses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don’t fit into the pre-set categories can be put in the “other” section.</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5021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Introduce</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Module 5: Getting through the Month </a:t>
            </a:r>
            <a:r>
              <a:rPr lang="en-US" sz="1200" kern="1200" dirty="0" smtClean="0">
                <a:solidFill>
                  <a:schemeClr val="tx1"/>
                </a:solidFill>
                <a:effectLst/>
                <a:latin typeface="+mn-lt"/>
                <a:ea typeface="+mn-ea"/>
                <a:cs typeface="+mn-cs"/>
              </a:rPr>
              <a:t>on </a:t>
            </a:r>
            <a:r>
              <a:rPr lang="en-US" sz="1200" b="1" kern="1200" dirty="0" smtClean="0">
                <a:solidFill>
                  <a:schemeClr val="tx1"/>
                </a:solidFill>
                <a:effectLst/>
                <a:latin typeface="+mn-lt"/>
                <a:ea typeface="+mn-ea"/>
                <a:cs typeface="+mn-cs"/>
              </a:rPr>
              <a:t>page 40 in </a:t>
            </a:r>
            <a:r>
              <a:rPr lang="en-US" sz="1200" b="1" i="0" kern="1200" dirty="0" smtClean="0">
                <a:solidFill>
                  <a:schemeClr val="tx1"/>
                </a:solidFill>
                <a:effectLst/>
                <a:latin typeface="+mn-lt"/>
                <a:ea typeface="+mn-ea"/>
                <a:cs typeface="+mn-cs"/>
              </a:rPr>
              <a:t>the guide</a:t>
            </a:r>
            <a:r>
              <a:rPr lang="en-US" sz="1200" b="0" i="0" kern="1200" dirty="0" smtClean="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module discusses on how to coordinate the timing of money coming and money going out.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is referred to as managing cash flow.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the </a:t>
            </a:r>
            <a:r>
              <a:rPr lang="en-US" sz="1200" i="0" kern="1200" dirty="0" smtClean="0">
                <a:solidFill>
                  <a:schemeClr val="tx1"/>
                </a:solidFill>
                <a:effectLst/>
                <a:latin typeface="+mn-lt"/>
                <a:ea typeface="+mn-ea"/>
                <a:cs typeface="+mn-cs"/>
              </a:rPr>
              <a:t>Your Money, Your Goals toolkit </a:t>
            </a:r>
            <a:r>
              <a:rPr lang="en-US" sz="1200" kern="1200" dirty="0" smtClean="0">
                <a:solidFill>
                  <a:schemeClr val="tx1"/>
                </a:solidFill>
                <a:effectLst/>
                <a:latin typeface="+mn-lt"/>
                <a:ea typeface="+mn-ea"/>
                <a:cs typeface="+mn-cs"/>
              </a:rPr>
              <a:t>you’ll find specific tools to create a cash flow budget</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cash flow budget tools help individuals track the flow of their income to see where and when they receive income and need to spend it. The tools demonstrate how to make changes in the timing of spending to ensure financial resources are there when they’re needed.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36</a:t>
            </a:fld>
            <a:endParaRPr lang="en-US"/>
          </a:p>
        </p:txBody>
      </p:sp>
    </p:spTree>
    <p:extLst>
      <p:ext uri="{BB962C8B-B14F-4D97-AF65-F5344CB8AC3E}">
        <p14:creationId xmlns:p14="http://schemas.microsoft.com/office/powerpoint/2010/main" val="261137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0FD7134-D710-48EA-8BB8-F8C552E3EFAA}"/>
              </a:ext>
            </a:extLst>
          </p:cNvPr>
          <p:cNvSpPr>
            <a:spLocks noGrp="1"/>
          </p:cNvSpPr>
          <p:nvPr>
            <p:ph type="body" idx="1"/>
          </p:nvPr>
        </p:nvSpPr>
        <p:spPr/>
        <p:txBody>
          <a:bodyPr/>
          <a:lstStyle/>
          <a:p>
            <a:pPr marL="0" indent="0" eaLnBrk="1" hangingPunct="1">
              <a:spcBef>
                <a:spcPct val="0"/>
              </a:spcBef>
              <a:buFont typeface="Arial" panose="020B0604020202020204" pitchFamily="34" charset="0"/>
              <a:buNone/>
              <a:defRPr/>
            </a:pPr>
            <a:r>
              <a:rPr lang="en-US" altLang="en-US" b="1" dirty="0">
                <a:solidFill>
                  <a:srgbClr val="000000"/>
                </a:solidFill>
              </a:rPr>
              <a:t>Exercise:</a:t>
            </a:r>
            <a:r>
              <a:rPr lang="en-US" altLang="en-US" b="1" baseline="0" dirty="0">
                <a:solidFill>
                  <a:srgbClr val="000000"/>
                </a:solidFill>
              </a:rPr>
              <a:t> Needs, Wants, and Obligations</a:t>
            </a:r>
            <a:endParaRPr lang="en-US" altLang="en-US" b="1" dirty="0">
              <a:solidFill>
                <a:srgbClr val="000000"/>
              </a:solidFill>
            </a:endParaRPr>
          </a:p>
          <a:p>
            <a:pPr marL="0" indent="0" eaLnBrk="1" hangingPunct="1">
              <a:spcBef>
                <a:spcPct val="0"/>
              </a:spcBef>
              <a:buFont typeface="Arial" panose="020B0604020202020204" pitchFamily="34" charset="0"/>
              <a:buNone/>
              <a:defRPr/>
            </a:pPr>
            <a:endParaRPr lang="en-US" altLang="en-US" b="1" dirty="0">
              <a:solidFill>
                <a:srgbClr val="000000"/>
              </a:solidFill>
            </a:endParaRPr>
          </a:p>
          <a:p>
            <a:pPr marL="171450" indent="-171450" eaLnBrk="1" hangingPunct="1">
              <a:spcBef>
                <a:spcPct val="0"/>
              </a:spcBef>
              <a:buFont typeface="Arial" charset="0"/>
              <a:buChar char="•"/>
              <a:defRPr/>
            </a:pPr>
            <a:r>
              <a:rPr lang="en-US" altLang="en-US" dirty="0">
                <a:solidFill>
                  <a:srgbClr val="000000"/>
                </a:solidFill>
                <a:ea typeface="MS PGothic" charset="-128"/>
              </a:rPr>
              <a:t>Review the definition of spending.</a:t>
            </a:r>
          </a:p>
          <a:p>
            <a:pPr marL="171450" indent="-171450" eaLnBrk="1" hangingPunct="1">
              <a:spcBef>
                <a:spcPct val="0"/>
              </a:spcBef>
              <a:buFont typeface="Arial" charset="0"/>
              <a:buChar char="•"/>
              <a:defRPr/>
            </a:pPr>
            <a:r>
              <a:rPr lang="en-US" altLang="en-US" dirty="0">
                <a:solidFill>
                  <a:srgbClr val="000000"/>
                </a:solidFill>
                <a:ea typeface="MS PGothic" charset="-128"/>
              </a:rPr>
              <a:t>Review the definitions of needs, wants, and obligations:</a:t>
            </a:r>
          </a:p>
          <a:p>
            <a:pPr marL="628650" lvl="1" indent="-171450" eaLnBrk="1" fontAlgn="auto" hangingPunct="1">
              <a:spcAft>
                <a:spcPts val="0"/>
              </a:spcAft>
              <a:buFont typeface="Arial" panose="020B0604020202020204" pitchFamily="34" charset="0"/>
              <a:buChar char="•"/>
              <a:defRPr/>
            </a:pPr>
            <a:r>
              <a:rPr lang="en-US" sz="800" kern="1200" dirty="0">
                <a:solidFill>
                  <a:srgbClr val="101820"/>
                </a:solidFill>
                <a:latin typeface="+mn-lt"/>
                <a:ea typeface="MS PGothic" panose="020B0600070205080204" pitchFamily="34" charset="-128"/>
                <a:cs typeface="MS PGothic" charset="0"/>
              </a:rPr>
              <a:t>Needs are things you must have to live. </a:t>
            </a:r>
          </a:p>
          <a:p>
            <a:pPr marL="628650" lvl="1" indent="-171450" eaLnBrk="1" fontAlgn="auto" hangingPunct="1">
              <a:spcAft>
                <a:spcPts val="0"/>
              </a:spcAft>
              <a:buFont typeface="Arial" panose="020B0604020202020204" pitchFamily="34" charset="0"/>
              <a:buChar char="•"/>
              <a:defRPr/>
            </a:pPr>
            <a:r>
              <a:rPr lang="en-US" sz="800" kern="1200" dirty="0">
                <a:solidFill>
                  <a:srgbClr val="101820"/>
                </a:solidFill>
                <a:latin typeface="+mn-lt"/>
                <a:ea typeface="MS PGothic" panose="020B0600070205080204" pitchFamily="34" charset="-128"/>
                <a:cs typeface="MS PGothic" charset="0"/>
              </a:rPr>
              <a:t>Wants are things you can survive without. </a:t>
            </a:r>
          </a:p>
          <a:p>
            <a:pPr marL="628650" lvl="1" indent="-171450" eaLnBrk="1" fontAlgn="auto" hangingPunct="1">
              <a:spcAft>
                <a:spcPts val="0"/>
              </a:spcAft>
              <a:buFont typeface="Arial" panose="020B0604020202020204" pitchFamily="34" charset="0"/>
              <a:buChar char="•"/>
              <a:defRPr/>
            </a:pPr>
            <a:r>
              <a:rPr lang="en-US" sz="800" kern="1200" dirty="0">
                <a:solidFill>
                  <a:srgbClr val="101820"/>
                </a:solidFill>
                <a:latin typeface="+mn-lt"/>
                <a:ea typeface="MS PGothic" panose="020B0600070205080204" pitchFamily="34" charset="-128"/>
                <a:cs typeface="MS PGothic" charset="0"/>
              </a:rPr>
              <a:t>Obligations are things you must pay because you owe someone money (a car loan) or have been ordered to pay someone (child support).</a:t>
            </a:r>
          </a:p>
          <a:p>
            <a:pPr marL="171450" indent="-171450" eaLnBrk="1" hangingPunct="1">
              <a:spcBef>
                <a:spcPct val="0"/>
              </a:spcBef>
              <a:buFont typeface="Arial" charset="0"/>
              <a:buChar char="•"/>
              <a:defRPr/>
            </a:pPr>
            <a:r>
              <a:rPr lang="en-US" altLang="en-US" dirty="0">
                <a:solidFill>
                  <a:srgbClr val="000000"/>
                </a:solidFill>
                <a:ea typeface="MS PGothic" charset="-128"/>
              </a:rPr>
              <a:t>Tell people you are going to read off a list of items that you could spend money on. Use the list of example expenses below or use others that may be more contextually or culturally relevant to the people you are training. Limit the number of examples to 4 – 6.</a:t>
            </a:r>
          </a:p>
          <a:p>
            <a:pPr marL="171450" indent="-171450" eaLnBrk="1" hangingPunct="1">
              <a:spcBef>
                <a:spcPct val="0"/>
              </a:spcBef>
              <a:buFont typeface="Arial" charset="0"/>
              <a:buChar char="•"/>
              <a:defRPr/>
            </a:pPr>
            <a:r>
              <a:rPr lang="en-US" altLang="en-US" dirty="0">
                <a:solidFill>
                  <a:srgbClr val="000000"/>
                </a:solidFill>
                <a:ea typeface="MS PGothic" charset="-128"/>
              </a:rPr>
              <a:t>Ask participants to “vote” for the what best represents the category they would put that item in: need, want, or obligation. Depending on the preferences</a:t>
            </a:r>
            <a:r>
              <a:rPr lang="en-US" altLang="en-US" baseline="0" dirty="0">
                <a:solidFill>
                  <a:srgbClr val="000000"/>
                </a:solidFill>
                <a:ea typeface="MS PGothic" charset="-128"/>
              </a:rPr>
              <a:t> of your group—especially any issues related to a disability—choose a voting method that works for everyone. Options include:</a:t>
            </a:r>
          </a:p>
          <a:p>
            <a:pPr marL="628650" lvl="1" indent="-171450" eaLnBrk="1" hangingPunct="1">
              <a:spcBef>
                <a:spcPct val="0"/>
              </a:spcBef>
              <a:buFont typeface="Arial" charset="0"/>
              <a:buChar char="•"/>
              <a:defRPr/>
            </a:pPr>
            <a:r>
              <a:rPr lang="en-US" altLang="en-US" baseline="0" dirty="0">
                <a:solidFill>
                  <a:srgbClr val="000000"/>
                </a:solidFill>
                <a:ea typeface="MS PGothic" charset="-128"/>
              </a:rPr>
              <a:t>Making the noise of a different barnyard animal (e.g., pig = want, cow = need, goat = obligation).</a:t>
            </a:r>
          </a:p>
          <a:p>
            <a:pPr marL="628650" lvl="1" indent="-171450" eaLnBrk="1" hangingPunct="1">
              <a:spcBef>
                <a:spcPct val="0"/>
              </a:spcBef>
              <a:buFont typeface="Arial" charset="0"/>
              <a:buChar char="•"/>
              <a:defRPr/>
            </a:pPr>
            <a:r>
              <a:rPr lang="en-US" altLang="en-US" baseline="0" dirty="0">
                <a:solidFill>
                  <a:srgbClr val="000000"/>
                </a:solidFill>
                <a:ea typeface="MS PGothic" charset="-128"/>
              </a:rPr>
              <a:t>A poll facilitated by one of the free online polling services that are available. People vote using their phone and the results appear on the screen or wall you are projecting on.</a:t>
            </a:r>
          </a:p>
          <a:p>
            <a:pPr marL="628650" lvl="1" indent="-171450" eaLnBrk="1" hangingPunct="1">
              <a:spcBef>
                <a:spcPct val="0"/>
              </a:spcBef>
              <a:buFont typeface="Arial" charset="0"/>
              <a:buChar char="•"/>
              <a:defRPr/>
            </a:pPr>
            <a:r>
              <a:rPr lang="en-US" altLang="en-US" baseline="0" dirty="0">
                <a:solidFill>
                  <a:srgbClr val="000000"/>
                </a:solidFill>
                <a:ea typeface="MS PGothic" charset="-128"/>
              </a:rPr>
              <a:t>Raised hands. This requires that, for each example expense (see below), you ask the group “How many of you think this is a want?” “How many think it is a need?” “How many think it is an obligation?”</a:t>
            </a:r>
          </a:p>
          <a:p>
            <a:pPr marL="171450" indent="-171450" eaLnBrk="1" hangingPunct="1">
              <a:spcBef>
                <a:spcPct val="0"/>
              </a:spcBef>
              <a:buFont typeface="Arial" charset="0"/>
              <a:buChar char="•"/>
              <a:defRPr/>
            </a:pPr>
            <a:r>
              <a:rPr lang="en-US" altLang="en-US" dirty="0">
                <a:solidFill>
                  <a:srgbClr val="000000"/>
                </a:solidFill>
                <a:ea typeface="MS PGothic" charset="-128"/>
              </a:rPr>
              <a:t>After you read each item, facilitate a discussion to uncover the reasons people have voted the way they have.</a:t>
            </a:r>
          </a:p>
          <a:p>
            <a:pPr marL="171450" indent="-171450" eaLnBrk="1" hangingPunct="1">
              <a:spcBef>
                <a:spcPct val="0"/>
              </a:spcBef>
              <a:buFont typeface="Arial" charset="0"/>
              <a:buChar char="•"/>
              <a:defRPr/>
            </a:pPr>
            <a:r>
              <a:rPr lang="en-US" altLang="en-US" dirty="0">
                <a:solidFill>
                  <a:srgbClr val="000000"/>
                </a:solidFill>
                <a:ea typeface="MS PGothic" charset="-128"/>
              </a:rPr>
              <a:t>Be sure to ask questions like:</a:t>
            </a:r>
          </a:p>
          <a:p>
            <a:pPr marL="650875" lvl="1" indent="-171450" eaLnBrk="1" hangingPunct="1">
              <a:spcBef>
                <a:spcPct val="0"/>
              </a:spcBef>
              <a:buFont typeface="Arial" charset="0"/>
              <a:buChar char="•"/>
              <a:defRPr/>
            </a:pPr>
            <a:r>
              <a:rPr lang="en-US" altLang="en-US" b="1" i="0" dirty="0">
                <a:solidFill>
                  <a:srgbClr val="000000"/>
                </a:solidFill>
                <a:ea typeface="MS PGothic" charset="-128"/>
              </a:rPr>
              <a:t>What are some of the reasons you see the item as a need? Want? Obligation?</a:t>
            </a:r>
          </a:p>
          <a:p>
            <a:pPr marL="650875" lvl="1" indent="-171450" eaLnBrk="1" hangingPunct="1">
              <a:spcBef>
                <a:spcPct val="0"/>
              </a:spcBef>
              <a:buFont typeface="Arial" charset="0"/>
              <a:buChar char="•"/>
              <a:defRPr/>
            </a:pPr>
            <a:r>
              <a:rPr lang="en-US" altLang="en-US" b="1" i="0" dirty="0">
                <a:solidFill>
                  <a:srgbClr val="000000"/>
                </a:solidFill>
                <a:ea typeface="MS PGothic" charset="-128"/>
              </a:rPr>
              <a:t>What could be some of the reasons people see the same item so differently?</a:t>
            </a:r>
          </a:p>
          <a:p>
            <a:pPr marL="650875" lvl="1" indent="-171450" eaLnBrk="1" hangingPunct="1">
              <a:spcBef>
                <a:spcPct val="0"/>
              </a:spcBef>
              <a:buFont typeface="Arial" charset="0"/>
              <a:buChar char="•"/>
              <a:defRPr/>
            </a:pPr>
            <a:r>
              <a:rPr lang="en-US" altLang="en-US" b="1" i="0" dirty="0">
                <a:solidFill>
                  <a:srgbClr val="000000"/>
                </a:solidFill>
                <a:ea typeface="MS PGothic" charset="-128"/>
              </a:rPr>
              <a:t>How does this relate to your work with people?</a:t>
            </a:r>
          </a:p>
          <a:p>
            <a:pPr marL="171450" indent="-171450" eaLnBrk="1" hangingPunct="1">
              <a:spcBef>
                <a:spcPct val="0"/>
              </a:spcBef>
              <a:buFont typeface="Arial" charset="0"/>
              <a:buChar char="•"/>
              <a:defRPr/>
            </a:pPr>
            <a:endParaRPr lang="en-US" altLang="en-US" b="1" i="1" dirty="0">
              <a:solidFill>
                <a:srgbClr val="000000"/>
              </a:solidFill>
              <a:ea typeface="MS PGothic" charset="-128"/>
            </a:endParaRPr>
          </a:p>
          <a:p>
            <a:pPr marL="171450" indent="-171450" eaLnBrk="1" hangingPunct="1">
              <a:spcBef>
                <a:spcPct val="0"/>
              </a:spcBef>
              <a:buFont typeface="Arial" charset="0"/>
              <a:buChar char="•"/>
              <a:defRPr/>
            </a:pPr>
            <a:r>
              <a:rPr lang="en-US" altLang="en-US" dirty="0">
                <a:solidFill>
                  <a:srgbClr val="000000"/>
                </a:solidFill>
                <a:ea typeface="MS PGothic" charset="-128"/>
              </a:rPr>
              <a:t>Example expenses:</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Education and childcare</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Entertainment and personal care, </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Cell phone,</a:t>
            </a:r>
            <a:r>
              <a:rPr lang="en-US" altLang="en-US" baseline="0" dirty="0" smtClean="0">
                <a:solidFill>
                  <a:srgbClr val="000000"/>
                </a:solidFill>
                <a:ea typeface="MS PGothic" charset="-128"/>
              </a:rPr>
              <a:t> including data plan</a:t>
            </a:r>
            <a:endParaRPr lang="en-US" altLang="en-US" dirty="0" smtClean="0">
              <a:solidFill>
                <a:srgbClr val="000000"/>
              </a:solidFill>
              <a:ea typeface="MS PGothic" charset="-128"/>
            </a:endParaRPr>
          </a:p>
          <a:p>
            <a:pPr marL="628650" lvl="1" indent="-171450" eaLnBrk="1" hangingPunct="1">
              <a:spcBef>
                <a:spcPct val="0"/>
              </a:spcBef>
              <a:buFont typeface="Arial" charset="0"/>
              <a:buChar char="•"/>
              <a:defRPr/>
            </a:pPr>
            <a:r>
              <a:rPr lang="en-US" altLang="en-US" dirty="0" smtClean="0">
                <a:solidFill>
                  <a:srgbClr val="000000"/>
                </a:solidFill>
                <a:ea typeface="MS PGothic" charset="-128"/>
              </a:rPr>
              <a:t>Eating out (represented by a slice of pizza), </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Debt payment, </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Pet</a:t>
            </a:r>
            <a:r>
              <a:rPr lang="en-US" altLang="en-US" baseline="0" dirty="0" smtClean="0">
                <a:solidFill>
                  <a:srgbClr val="000000"/>
                </a:solidFill>
                <a:ea typeface="MS PGothic" charset="-128"/>
              </a:rPr>
              <a:t> food</a:t>
            </a:r>
            <a:endParaRPr lang="en-US" altLang="en-US" dirty="0" smtClean="0">
              <a:solidFill>
                <a:srgbClr val="000000"/>
              </a:solidFill>
              <a:ea typeface="MS PGothic" charset="-128"/>
            </a:endParaRPr>
          </a:p>
          <a:p>
            <a:pPr marL="628650" lvl="1" indent="-171450" eaLnBrk="1" hangingPunct="1">
              <a:spcBef>
                <a:spcPct val="0"/>
              </a:spcBef>
              <a:buFont typeface="Arial" charset="0"/>
              <a:buChar char="•"/>
              <a:defRPr/>
            </a:pPr>
            <a:r>
              <a:rPr lang="en-US" altLang="en-US" dirty="0" smtClean="0">
                <a:solidFill>
                  <a:srgbClr val="000000"/>
                </a:solidFill>
                <a:ea typeface="MS PGothic" charset="-128"/>
              </a:rPr>
              <a:t>Helping others </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Groceries and other supplies</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Rent</a:t>
            </a:r>
            <a:endParaRPr lang="en-US" altLang="en-US" dirty="0">
              <a:solidFill>
                <a:srgbClr val="000000"/>
              </a:solidFill>
              <a:ea typeface="MS PGothic" charset="-128"/>
            </a:endParaRPr>
          </a:p>
          <a:p>
            <a:pPr marL="628650" lvl="1" indent="-171450" eaLnBrk="1" hangingPunct="1">
              <a:spcBef>
                <a:spcPct val="0"/>
              </a:spcBef>
              <a:buFont typeface="Arial" charset="0"/>
              <a:buChar char="•"/>
              <a:defRPr/>
            </a:pPr>
            <a:r>
              <a:rPr lang="en-US" altLang="en-US" dirty="0">
                <a:solidFill>
                  <a:srgbClr val="000000"/>
                </a:solidFill>
                <a:ea typeface="MS PGothic" charset="-128"/>
              </a:rPr>
              <a:t>Savings for vacation</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Paper </a:t>
            </a:r>
            <a:r>
              <a:rPr lang="en-US" altLang="en-US" dirty="0">
                <a:solidFill>
                  <a:srgbClr val="000000"/>
                </a:solidFill>
                <a:ea typeface="MS PGothic" charset="-128"/>
              </a:rPr>
              <a:t>towels</a:t>
            </a:r>
          </a:p>
          <a:p>
            <a:pPr marL="628650" lvl="1" indent="-171450" eaLnBrk="1" hangingPunct="1">
              <a:spcBef>
                <a:spcPct val="0"/>
              </a:spcBef>
              <a:buFont typeface="Arial" charset="0"/>
              <a:buChar char="•"/>
              <a:defRPr/>
            </a:pPr>
            <a:r>
              <a:rPr lang="en-US" altLang="en-US" dirty="0">
                <a:solidFill>
                  <a:srgbClr val="000000"/>
                </a:solidFill>
                <a:ea typeface="MS PGothic" charset="-128"/>
              </a:rPr>
              <a:t>Personal grooming related expenses </a:t>
            </a:r>
          </a:p>
          <a:p>
            <a:pPr marL="628650" lvl="1" indent="-171450" eaLnBrk="1" hangingPunct="1">
              <a:spcBef>
                <a:spcPct val="0"/>
              </a:spcBef>
              <a:buFont typeface="Arial" charset="0"/>
              <a:buChar char="•"/>
              <a:defRPr/>
            </a:pPr>
            <a:r>
              <a:rPr lang="en-US" altLang="en-US" dirty="0">
                <a:solidFill>
                  <a:srgbClr val="000000"/>
                </a:solidFill>
                <a:ea typeface="MS PGothic" charset="-128"/>
              </a:rPr>
              <a:t>Bottled water</a:t>
            </a:r>
          </a:p>
          <a:p>
            <a:pPr marL="628650" lvl="1" indent="-171450" eaLnBrk="1" hangingPunct="1">
              <a:spcBef>
                <a:spcPct val="0"/>
              </a:spcBef>
              <a:buFont typeface="Arial" charset="0"/>
              <a:buChar char="•"/>
              <a:defRPr/>
            </a:pPr>
            <a:r>
              <a:rPr lang="en-US" altLang="en-US" dirty="0">
                <a:solidFill>
                  <a:srgbClr val="000000"/>
                </a:solidFill>
                <a:ea typeface="MS PGothic" charset="-128"/>
              </a:rPr>
              <a:t>Coffee (the kind you make at home)</a:t>
            </a:r>
          </a:p>
          <a:p>
            <a:pPr marL="628650" lvl="1" indent="-171450" eaLnBrk="1" hangingPunct="1">
              <a:spcBef>
                <a:spcPct val="0"/>
              </a:spcBef>
              <a:buFont typeface="Arial" charset="0"/>
              <a:buChar char="•"/>
              <a:defRPr/>
            </a:pPr>
            <a:r>
              <a:rPr lang="en-US" altLang="en-US" dirty="0" smtClean="0">
                <a:solidFill>
                  <a:srgbClr val="000000"/>
                </a:solidFill>
                <a:ea typeface="MS PGothic" charset="-128"/>
              </a:rPr>
              <a:t>Home-based </a:t>
            </a:r>
            <a:r>
              <a:rPr lang="en-US" altLang="en-US" dirty="0">
                <a:solidFill>
                  <a:srgbClr val="000000"/>
                </a:solidFill>
                <a:ea typeface="MS PGothic" charset="-128"/>
              </a:rPr>
              <a:t>Internet connection</a:t>
            </a:r>
          </a:p>
          <a:p>
            <a:endParaRPr lang="en-US" dirty="0"/>
          </a:p>
        </p:txBody>
      </p:sp>
    </p:spTree>
    <p:extLst>
      <p:ext uri="{BB962C8B-B14F-4D97-AF65-F5344CB8AC3E}">
        <p14:creationId xmlns:p14="http://schemas.microsoft.com/office/powerpoint/2010/main" val="28384952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Present</a:t>
            </a:r>
            <a:r>
              <a:rPr lang="en-US" sz="1200" kern="1200" baseline="0" dirty="0" smtClean="0">
                <a:solidFill>
                  <a:schemeClr val="tx1"/>
                </a:solidFill>
                <a:effectLst/>
                <a:latin typeface="+mn-lt"/>
                <a:ea typeface="+mn-ea"/>
                <a:cs typeface="+mn-cs"/>
              </a:rPr>
              <a:t> the slide content. </a:t>
            </a:r>
            <a:endParaRPr lang="en-US" sz="1200" kern="1200" dirty="0" smtClean="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Budgeting can help a person with and without disabilities gain and maintain control over their money.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Module 5</a:t>
            </a:r>
            <a:r>
              <a:rPr lang="en-US" sz="1200" kern="1200" dirty="0" smtClean="0">
                <a:solidFill>
                  <a:schemeClr val="tx1"/>
                </a:solidFill>
                <a:effectLst/>
                <a:latin typeface="+mn-lt"/>
                <a:ea typeface="+mn-ea"/>
                <a:cs typeface="+mn-cs"/>
              </a:rPr>
              <a:t> provides information and tools to help people make plans to get through the month – pay for all of their living expenses, bills, financial obligations, and other uses of income or financial resources, including saving.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For a person living on a fixed-income, a monthly budget can help them manage their income, benefits, and plan for their expenses.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38</a:t>
            </a:fld>
            <a:endParaRPr lang="en-US"/>
          </a:p>
        </p:txBody>
      </p:sp>
    </p:spTree>
    <p:extLst>
      <p:ext uri="{BB962C8B-B14F-4D97-AF65-F5344CB8AC3E}">
        <p14:creationId xmlns:p14="http://schemas.microsoft.com/office/powerpoint/2010/main" val="28149647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b="1" kern="1200" dirty="0" smtClean="0">
                <a:solidFill>
                  <a:schemeClr val="tx1"/>
                </a:solidFill>
                <a:effectLst/>
                <a:latin typeface="+mn-lt"/>
                <a:ea typeface="+mn-ea"/>
                <a:cs typeface="+mn-cs"/>
              </a:rPr>
              <a:t>Module 5</a:t>
            </a:r>
            <a:r>
              <a:rPr lang="en-US" sz="1200" kern="1200" dirty="0" smtClean="0">
                <a:solidFill>
                  <a:schemeClr val="tx1"/>
                </a:solidFill>
                <a:effectLst/>
                <a:latin typeface="+mn-lt"/>
                <a:ea typeface="+mn-ea"/>
                <a:cs typeface="+mn-cs"/>
              </a:rPr>
              <a:t> includes a “</a:t>
            </a:r>
            <a:r>
              <a:rPr lang="en-US" sz="1200" b="1" kern="1200" dirty="0" smtClean="0">
                <a:solidFill>
                  <a:schemeClr val="tx1"/>
                </a:solidFill>
                <a:effectLst/>
                <a:latin typeface="+mn-lt"/>
                <a:ea typeface="+mn-ea"/>
                <a:cs typeface="+mn-cs"/>
              </a:rPr>
              <a:t>Monthly budget</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tool on pages 42-43 in </a:t>
            </a:r>
            <a:r>
              <a:rPr lang="en-US" sz="1200" i="0" kern="1200" dirty="0" smtClean="0">
                <a:solidFill>
                  <a:schemeClr val="tx1"/>
                </a:solidFill>
                <a:effectLst/>
                <a:latin typeface="+mn-lt"/>
                <a:ea typeface="+mn-ea"/>
                <a:cs typeface="+mn-cs"/>
              </a:rPr>
              <a:t>the guide.</a:t>
            </a:r>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Use the following information to introduce the “Monthly budget” tool:</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Using a monthly budget can be very empowering: it can help a person plan how to use their financial resources to support themselves and their family and save for their future.</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tool can be used to help individuals manage their income, benefits and plan for their expenses. It can also be a resource to adjust any spending or income in the future to create a more balanced financial situation, and save more moving forward.</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Start by asking the person about their monthly income, benefits, and expenses. They may have already marked these down in the income tracker and spending tracker tools available in Modules 3 and 4 </a:t>
            </a:r>
            <a:r>
              <a:rPr lang="en-US" sz="1200" i="0" kern="1200" dirty="0" smtClean="0">
                <a:solidFill>
                  <a:schemeClr val="tx1"/>
                </a:solidFill>
                <a:effectLst/>
                <a:latin typeface="+mn-lt"/>
                <a:ea typeface="+mn-ea"/>
                <a:cs typeface="+mn-cs"/>
              </a:rPr>
              <a:t>in the toolkit. </a:t>
            </a:r>
            <a:endParaRPr lang="en-US" sz="1100" i="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Once these questions are answered, the information can be used to create a simple monthly budget. It will allow the person to add up all of their income and all of their expenses and compare them to see if they have a surplus at the end of the month or if they are running a deficit. They can use that information to see where they can save, adjust their spending, find new income, or adjust their budget in other ways.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39</a:t>
            </a:fld>
            <a:endParaRPr lang="en-US"/>
          </a:p>
        </p:txBody>
      </p:sp>
    </p:spTree>
    <p:extLst>
      <p:ext uri="{BB962C8B-B14F-4D97-AF65-F5344CB8AC3E}">
        <p14:creationId xmlns:p14="http://schemas.microsoft.com/office/powerpoint/2010/main" val="371320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b="1" u="sng" dirty="0" smtClean="0">
                <a:solidFill>
                  <a:srgbClr val="000000"/>
                </a:solidFill>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smtClean="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solidFill>
                  <a:srgbClr val="FF0000"/>
                </a:solidFill>
              </a:rPr>
              <a:t>Explain that a key goal of the training is to connect frontline staff and volunteers to CFPB resources.</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a:t>
            </a:fld>
            <a:endParaRPr lang="en-US"/>
          </a:p>
        </p:txBody>
      </p:sp>
    </p:spTree>
    <p:extLst>
      <p:ext uri="{BB962C8B-B14F-4D97-AF65-F5344CB8AC3E}">
        <p14:creationId xmlns:p14="http://schemas.microsoft.com/office/powerpoint/2010/main" val="2794548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This is an image of the “</a:t>
            </a:r>
            <a:r>
              <a:rPr lang="en-US" sz="1200" b="1" kern="1200" dirty="0" smtClean="0">
                <a:solidFill>
                  <a:schemeClr val="tx1"/>
                </a:solidFill>
                <a:effectLst/>
                <a:latin typeface="+mn-lt"/>
                <a:ea typeface="+mn-ea"/>
                <a:cs typeface="+mn-cs"/>
              </a:rPr>
              <a:t>Monthly budget</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tool on page 43 in </a:t>
            </a:r>
            <a:r>
              <a:rPr lang="en-US" sz="1200" i="0" kern="1200" dirty="0" smtClean="0">
                <a:solidFill>
                  <a:schemeClr val="tx1"/>
                </a:solidFill>
                <a:effectLst/>
                <a:latin typeface="+mn-lt"/>
                <a:ea typeface="+mn-ea"/>
                <a:cs typeface="+mn-cs"/>
              </a:rPr>
              <a:t>the guide. </a:t>
            </a:r>
          </a:p>
          <a:p>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how to use the tool. Here is how you can explain it: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tool allows a person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compare their income and spending side-by-side. Wherever possible, show the person you’re working with how to balance income and spending. The goal should be to have income higher than spending.</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instructions for this tool are to first, use the answers from the income tracker and spending tracker to complete the table or chart. Then, simply write the sources and uses of income and expenses for the month.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can help the person you’re working with understand whether their budget is running short, or how much extra they have in any given month. </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budget is running short, it can help the person served understand where they may want to cut back on spending, especially discretionary items – or look for ways to increase income to help balance the budget.</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40</a:t>
            </a:fld>
            <a:endParaRPr lang="en-US"/>
          </a:p>
        </p:txBody>
      </p:sp>
    </p:spTree>
    <p:extLst>
      <p:ext uri="{BB962C8B-B14F-4D97-AF65-F5344CB8AC3E}">
        <p14:creationId xmlns:p14="http://schemas.microsoft.com/office/powerpoint/2010/main" val="20644601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Cash</a:t>
            </a:r>
            <a:r>
              <a:rPr lang="en-US" sz="1200" b="0" i="0" u="none" strike="noStrike" cap="none" baseline="0" dirty="0" smtClean="0">
                <a:solidFill>
                  <a:schemeClr val="dk1"/>
                </a:solidFill>
                <a:effectLst/>
                <a:latin typeface="Calibri"/>
                <a:ea typeface="Calibri"/>
                <a:cs typeface="Calibri"/>
                <a:sym typeface="Calibri"/>
              </a:rPr>
              <a:t> flow is another topic covered in Module 5, starting on page 96 in the toolkit.</a:t>
            </a:r>
          </a:p>
          <a:p>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Explore what participants know about cash flow by asking: “What is a cash flow budget?”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a:t>
            </a:r>
            <a:r>
              <a:rPr lang="en-US" sz="1200" b="1" i="0" u="none" strike="noStrike" cap="none" dirty="0" smtClean="0">
                <a:solidFill>
                  <a:schemeClr val="dk1"/>
                </a:solidFill>
                <a:effectLst/>
                <a:latin typeface="Calibri"/>
                <a:ea typeface="Calibri"/>
                <a:cs typeface="Calibri"/>
                <a:sym typeface="Calibri"/>
              </a:rPr>
              <a:t>A cash flow budget projects what money you expect to come in and how much you think you’ll spend each week and when you expect the expenses to occur</a:t>
            </a:r>
            <a:r>
              <a:rPr lang="en-US" sz="1200" b="0" i="0" u="none" strike="noStrike" cap="none" dirty="0" smtClean="0">
                <a:solidFill>
                  <a:schemeClr val="dk1"/>
                </a:solidFill>
                <a:effectLst/>
                <a:latin typeface="Calibri"/>
                <a:ea typeface="Calibri"/>
                <a:cs typeface="Calibri"/>
                <a:sym typeface="Calibri"/>
              </a:rPr>
              <a: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Contrast cash flow to regular budget by asking: “How is a cash flow budget different from a regular budget?”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participants offer some ideas, share definition: </a:t>
            </a:r>
            <a:r>
              <a:rPr lang="en-US" sz="1200" b="1" i="0" u="none" strike="noStrike" cap="none" dirty="0" smtClean="0">
                <a:solidFill>
                  <a:schemeClr val="dk1"/>
                </a:solidFill>
                <a:effectLst/>
                <a:latin typeface="Calibri"/>
                <a:ea typeface="Calibri"/>
                <a:cs typeface="Calibri"/>
                <a:sym typeface="Calibri"/>
              </a:rPr>
              <a:t>A cash flow budget </a:t>
            </a:r>
            <a:r>
              <a:rPr lang="en-US" sz="1200" b="1" i="0" u="sng" strike="noStrike" cap="none" dirty="0" smtClean="0">
                <a:solidFill>
                  <a:schemeClr val="dk1"/>
                </a:solidFill>
                <a:effectLst/>
                <a:latin typeface="Calibri"/>
                <a:ea typeface="Calibri"/>
                <a:cs typeface="Calibri"/>
                <a:sym typeface="Calibri"/>
              </a:rPr>
              <a:t>tracks the timing </a:t>
            </a:r>
            <a:r>
              <a:rPr lang="en-US" sz="1200" b="1" i="0" u="none" strike="noStrike" cap="none" dirty="0" smtClean="0">
                <a:solidFill>
                  <a:schemeClr val="dk1"/>
                </a:solidFill>
                <a:effectLst/>
                <a:latin typeface="Calibri"/>
                <a:ea typeface="Calibri"/>
                <a:cs typeface="Calibri"/>
                <a:sym typeface="Calibri"/>
              </a:rPr>
              <a:t>of income and spending. </a:t>
            </a:r>
            <a:r>
              <a:rPr lang="en-US" sz="1200" b="1" i="0" u="sng" strike="noStrike" cap="none" dirty="0" smtClean="0">
                <a:solidFill>
                  <a:schemeClr val="dk1"/>
                </a:solidFill>
                <a:effectLst/>
                <a:latin typeface="Calibri"/>
                <a:ea typeface="Calibri"/>
                <a:cs typeface="Calibri"/>
                <a:sym typeface="Calibri"/>
              </a:rPr>
              <a:t>This is key.</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What do you think may be the benefit of this approach?</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71977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smtClean="0">
                <a:solidFill>
                  <a:schemeClr val="dk1"/>
                </a:solidFill>
                <a:effectLst/>
                <a:latin typeface="+mn-lt"/>
                <a:ea typeface="Calibri"/>
                <a:cs typeface="Calibri"/>
                <a:sym typeface="Calibri"/>
              </a:rPr>
              <a:t>Instructions for facilitator:</a:t>
            </a:r>
            <a:endParaRPr lang="en-US" sz="1200" b="0" i="0" u="none" strike="noStrike" cap="none" dirty="0" smtClean="0">
              <a:solidFill>
                <a:schemeClr val="dk1"/>
              </a:solidFill>
              <a:effectLst/>
              <a:latin typeface="+mn-lt"/>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See</a:t>
            </a:r>
            <a:r>
              <a:rPr lang="en-US" sz="1200" b="0" i="0" u="none" strike="noStrike" cap="none" baseline="0" dirty="0" smtClean="0">
                <a:solidFill>
                  <a:schemeClr val="dk1"/>
                </a:solidFill>
                <a:effectLst/>
                <a:latin typeface="Calibri"/>
                <a:ea typeface="Calibri"/>
                <a:cs typeface="Calibri"/>
                <a:sym typeface="Calibri"/>
              </a:rPr>
              <a:t> the c</a:t>
            </a:r>
            <a:r>
              <a:rPr lang="en-US" sz="1200" b="0" i="0" u="none" strike="noStrike" cap="none" dirty="0" smtClean="0">
                <a:solidFill>
                  <a:schemeClr val="dk1"/>
                </a:solidFill>
                <a:effectLst/>
                <a:latin typeface="Calibri"/>
                <a:ea typeface="Calibri"/>
                <a:cs typeface="Calibri"/>
                <a:sym typeface="Calibri"/>
              </a:rPr>
              <a:t>orresponding section of the toolkit: “Creating a cash flow budget” tool in Module 5, pages 99-101</a:t>
            </a: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none" strike="noStrike" cap="none" dirty="0" smtClean="0">
                <a:solidFill>
                  <a:schemeClr val="dk1"/>
                </a:solidFill>
                <a:effectLst/>
                <a:latin typeface="Calibri"/>
                <a:ea typeface="Calibri"/>
                <a:cs typeface="Calibri"/>
                <a:sym typeface="Calibri"/>
              </a:rPr>
              <a:t>Review the components of a cash flow budget by explaining each step in the process and pointing out where that step is recorded on the tool:</a:t>
            </a:r>
          </a:p>
          <a:p>
            <a:r>
              <a:rPr lang="en-US" sz="1200" b="0" i="0" u="none" strike="noStrike" cap="none" dirty="0" smtClean="0">
                <a:solidFill>
                  <a:schemeClr val="dk1"/>
                </a:solidFill>
                <a:effectLst/>
                <a:latin typeface="Calibri"/>
                <a:ea typeface="Calibri"/>
                <a:cs typeface="Calibri"/>
                <a:sym typeface="Calibri"/>
              </a:rPr>
              <a:t>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Enter your starting balance for the month under Week 1. This is the total amount of money available to you from cash on-hand, prepaid cards, and checking and saving accounts.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Write down the amounts you receive during Week 1 from the categories listed. If you have income from other categories, add them together and write them under "Other."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Add up all your income for Week 1 and enter under "Total income."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Write down the amounts you spend during Week 1. If you have expenses from other categories, add them together and write them under "Other."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Subtract all the expenses for Week 1 from the "Total income" for Week 1. Write this amount in "Ending weekly balance." </a:t>
            </a:r>
          </a:p>
          <a:p>
            <a:pPr lvl="0">
              <a:buFont typeface="+mj-lt"/>
              <a:buAutoNum type="arabicPeriod"/>
            </a:pPr>
            <a:r>
              <a:rPr lang="en-US" sz="1200" b="0" i="0" u="none" strike="noStrike" cap="none" dirty="0" smtClean="0">
                <a:solidFill>
                  <a:schemeClr val="dk1"/>
                </a:solidFill>
                <a:effectLst/>
                <a:latin typeface="Calibri"/>
                <a:ea typeface="Calibri"/>
                <a:cs typeface="Calibri"/>
                <a:sym typeface="Calibri"/>
              </a:rPr>
              <a:t>Copy the amount from "Ending weekly balance" from Week 1 into the "Starting balance" for Week 2. Repeat steps 2 through 5 for the remaining weeks in the month. </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 </a:t>
            </a:r>
            <a:r>
              <a:rPr lang="en-US" sz="1200" b="0" i="0" u="none" strike="noStrike" cap="none" dirty="0" smtClean="0">
                <a:solidFill>
                  <a:schemeClr val="dk1"/>
                </a:solidFill>
                <a:effectLst/>
                <a:latin typeface="Calibri"/>
                <a:ea typeface="Calibri"/>
                <a:cs typeface="Calibri"/>
                <a:sym typeface="Calibri"/>
              </a:rPr>
              <a:t>Consider going through these instructions with the actual tool pulled up on the screen, typing in sample information in each section and showing the automatic calculation feature.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65471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5: Getting through the Month</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 Analysis </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get into groups of three.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introduction facts listed on this</a:t>
            </a:r>
            <a:r>
              <a:rPr lang="en-US" sz="1200" b="0" i="0" u="none" strike="noStrike" cap="none" baseline="0" dirty="0" smtClean="0">
                <a:solidFill>
                  <a:schemeClr val="dk1"/>
                </a:solidFill>
                <a:effectLst/>
                <a:latin typeface="Calibri"/>
                <a:ea typeface="Calibri"/>
                <a:cs typeface="Calibri"/>
                <a:sym typeface="Calibri"/>
              </a:rPr>
              <a:t> slide to describe th</a:t>
            </a:r>
            <a:r>
              <a:rPr lang="en-US" sz="1200" b="0" i="0" u="none" strike="noStrike" cap="none" dirty="0" smtClean="0">
                <a:solidFill>
                  <a:schemeClr val="dk1"/>
                </a:solidFill>
                <a:effectLst/>
                <a:latin typeface="Calibri"/>
                <a:ea typeface="Calibri"/>
                <a:cs typeface="Calibri"/>
                <a:sym typeface="Calibri"/>
              </a:rPr>
              <a:t>e scenario they will analyze.</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78815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5: Getting through the Month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 Analysis</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endParaRPr lang="en-US" sz="1200" b="1" i="0" u="none" strike="noStrike" cap="none" dirty="0" smtClean="0">
              <a:solidFill>
                <a:schemeClr val="dk1"/>
              </a:solidFill>
              <a:effectLst/>
              <a:latin typeface="Calibri"/>
              <a:ea typeface="Calibri"/>
              <a:cs typeface="Calibri"/>
              <a:sym typeface="Calibri"/>
            </a:endParaRPr>
          </a:p>
          <a:p>
            <a:pPr lvl="0"/>
            <a:r>
              <a:rPr lang="en-US" sz="1200" b="1" i="0" u="none" strike="noStrike" cap="none" dirty="0" smtClean="0">
                <a:solidFill>
                  <a:schemeClr val="dk1"/>
                </a:solidFill>
                <a:effectLst/>
                <a:latin typeface="Calibri"/>
                <a:ea typeface="Calibri"/>
                <a:cs typeface="Calibri"/>
                <a:sym typeface="Calibri"/>
              </a:rPr>
              <a:t>Make copies of this slide and distribute or transfer the information from this slide into the “Creating a cash flow budget” tool, print the third page, and distribute.</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r>
              <a:rPr lang="en-US" sz="1200" b="0" i="0" u="none" strike="noStrike" cap="none" dirty="0" smtClean="0">
                <a:solidFill>
                  <a:schemeClr val="dk1"/>
                </a:solidFill>
                <a:effectLst/>
                <a:latin typeface="Calibri"/>
                <a:ea typeface="Calibri"/>
                <a:cs typeface="Calibri"/>
                <a:sym typeface="Calibri"/>
              </a:rPr>
              <a:t>Additional information on the scenario</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Rafael earns $14.65/hour and works 40 hours per week; he is paid every other week. (His net pay was calculated using an online calculator from ADP based on Oklahoma state tax laws. He is head of household, claims 3 federal exemptions, and has no voluntary deductions. The number was rounded up to $990.)</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card payment reflects minimum payment; personal loan is to grandmother (owes $2,000).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Rent includes utilities--electricity, gas, water, sewer, garbage pickup.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Part-time childcare is provided by family member at a big discount ($10/day to cover expenses for 7 days a week). This expense increases during the summer months when the kids are not in school (from $10/day to $25/day). However, during May, June, July, and August, the income from landscaping (his part-time job) doubles.</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6823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ACTIVITY - Module 5: Getting through the Month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Methodology: Scenario Analysis</a:t>
            </a:r>
          </a:p>
          <a:p>
            <a:r>
              <a:rPr lang="en-US" sz="1200" b="0" i="0" u="none" strike="noStrike" cap="none" dirty="0" smtClean="0">
                <a:solidFill>
                  <a:schemeClr val="dk1"/>
                </a:solidFill>
                <a:effectLst/>
                <a:latin typeface="Calibri"/>
                <a:ea typeface="Calibri"/>
                <a:cs typeface="Calibri"/>
                <a:sym typeface="Calibri"/>
              </a:rPr>
              <a:t>Corresponding section of the toolkit: Module 5</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Instruct participants to analyze the cash flow and answer the first three questions above.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After 5 minutes, reveal the fourth question and instruct them to answer this within their groups.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Process as a large group:</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When does Rafael run out of money? </a:t>
            </a:r>
            <a:r>
              <a:rPr lang="en-US" sz="1200" b="0" i="0" u="none" strike="noStrike" cap="none" dirty="0" smtClean="0">
                <a:solidFill>
                  <a:schemeClr val="dk1"/>
                </a:solidFill>
                <a:effectLst/>
                <a:latin typeface="Calibri"/>
                <a:ea typeface="Calibri"/>
                <a:cs typeface="Calibri"/>
                <a:sym typeface="Calibri"/>
              </a:rPr>
              <a:t>Answer: At the end of the first week.</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can he do (or try to do) to better match the timing of his income and his expenses? </a:t>
            </a:r>
            <a:r>
              <a:rPr lang="en-US" sz="1200" b="0" i="0" u="none" strike="noStrike" cap="none" dirty="0" smtClean="0">
                <a:solidFill>
                  <a:schemeClr val="dk1"/>
                </a:solidFill>
                <a:effectLst/>
                <a:latin typeface="Calibri"/>
                <a:ea typeface="Calibri"/>
                <a:cs typeface="Calibri"/>
                <a:sym typeface="Calibri"/>
              </a:rPr>
              <a:t>Develop a prioritized list. Possible answers:</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landlord will accept rent payment the second week instead of the first.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the landlord will take half of the payment the first week of the month and half the third week of the month.</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student loan payment can be moved to final week of the month. Explore other payment plans depending on type of loan such as Income Based Repayment.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See if auto loan payment can be moved.</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How does the SNAP benefit factor into the cash flow? </a:t>
            </a:r>
            <a:r>
              <a:rPr lang="en-US" sz="1200" b="0" i="0" u="none" strike="noStrike" cap="none" dirty="0" smtClean="0">
                <a:solidFill>
                  <a:schemeClr val="dk1"/>
                </a:solidFill>
                <a:effectLst/>
                <a:latin typeface="Calibri"/>
                <a:ea typeface="Calibri"/>
                <a:cs typeface="Calibri"/>
                <a:sym typeface="Calibri"/>
              </a:rPr>
              <a:t>Answer: SNAP is important because it covers food; however, it makes it look like he has more cash during the first week than he actually does because SNAP can only be used for food.</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The next month is not included in the example. What will Rafael’s situation be at the beginning of next month? How much cash will he have? What bills will he have? What should he do now to prepare for the following month? </a:t>
            </a:r>
            <a:r>
              <a:rPr lang="en-US" sz="1200" b="0" i="0" u="none" strike="noStrike" cap="none" dirty="0" smtClean="0">
                <a:solidFill>
                  <a:schemeClr val="dk1"/>
                </a:solidFill>
                <a:effectLst/>
                <a:latin typeface="Calibri"/>
                <a:ea typeface="Calibri"/>
                <a:cs typeface="Calibri"/>
                <a:sym typeface="Calibri"/>
              </a:rPr>
              <a:t>Possible answers: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His situation will be the same next month. He needs to get more income. First, he should make sure he is getting all of the benefits he and his family qualify for. Once this is done, he needs to consider getting more income from another part-time job.</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Would a regular monthly budget highlight the shortfalls in cash?</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Answer: No</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Reason: Total income and benefits not including the starting cash balance is $3,272 for the month. Total expenses for the month $3167.22. While the budget is tight, a typical static monthly budget would show that everything is covered with a surplus of $104.78. This is the problem with a regular, static monthly budget.</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ask participants:</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do you think about this approach to budgeting versus the traditional approach? Be sure to discuss the week-by-week nature of this tool rather than the overall static monthly approach that might be presented by some financial educators.</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do you think are the potential benefits of using this approach with people? For yourself?</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How did your opinion of this approach change after the case study?</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What additional information do you need to feel comfortable with this approach to budgeting?</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6032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sz="1200" b="0" kern="1200" dirty="0" smtClean="0">
                <a:solidFill>
                  <a:schemeClr val="tx1"/>
                </a:solidFill>
                <a:effectLst/>
                <a:latin typeface="+mn-lt"/>
                <a:ea typeface="+mn-ea"/>
                <a:cs typeface="+mn-cs"/>
              </a:rPr>
              <a:t>Introduce</a:t>
            </a:r>
            <a:r>
              <a:rPr lang="en-US" sz="1200" b="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Module 6: Dealing with Debt</a:t>
            </a:r>
            <a:r>
              <a:rPr lang="en-US" sz="1200" kern="1200" dirty="0" smtClean="0">
                <a:solidFill>
                  <a:schemeClr val="tx1"/>
                </a:solidFill>
                <a:effectLst/>
                <a:latin typeface="+mn-lt"/>
                <a:ea typeface="+mn-ea"/>
                <a:cs typeface="+mn-cs"/>
              </a:rPr>
              <a:t>. Module 6 starts on page 44 </a:t>
            </a:r>
            <a:r>
              <a:rPr lang="en-US" sz="1200" i="0" kern="1200" dirty="0" smtClean="0">
                <a:solidFill>
                  <a:schemeClr val="tx1"/>
                </a:solidFill>
                <a:effectLst/>
                <a:latin typeface="+mn-lt"/>
                <a:ea typeface="+mn-ea"/>
                <a:cs typeface="+mn-cs"/>
              </a:rPr>
              <a:t>in the guide.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helps individuals and families understand and navigate the world of debt: credit cards, student loans, short term loans, and other types of lending.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To start ask participants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two key questions: “what is debt?” and, “how is that different from credit?”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Defining and separating these two concepts is very important for understanding issues of financial empowerment.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What is debt? Debt is money you owe. It is a liability, and it may obligate future income to be paid back.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How is that different from credit? For our purposes, credit means that you can borrow money. Debt, then, results from using </a:t>
            </a:r>
            <a:r>
              <a:rPr lang="en-US" sz="8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credit. When you use credit, you create a liability.</a:t>
            </a:r>
            <a:r>
              <a:rPr lang="en-US" sz="8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05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46</a:t>
            </a:fld>
            <a:endParaRPr lang="en-US"/>
          </a:p>
        </p:txBody>
      </p:sp>
    </p:spTree>
    <p:extLst>
      <p:ext uri="{BB962C8B-B14F-4D97-AF65-F5344CB8AC3E}">
        <p14:creationId xmlns:p14="http://schemas.microsoft.com/office/powerpoint/2010/main" val="22583797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dirty="0" smtClean="0"/>
          </a:p>
          <a:p>
            <a:r>
              <a:rPr lang="en-US" dirty="0" smtClean="0"/>
              <a:t>Use the</a:t>
            </a:r>
            <a:r>
              <a:rPr lang="en-US" baseline="0" dirty="0" smtClean="0"/>
              <a:t> following</a:t>
            </a:r>
            <a:r>
              <a:rPr lang="en-US" dirty="0" smtClean="0"/>
              <a:t> information to present the slide</a:t>
            </a:r>
            <a:r>
              <a:rPr lang="en-US" baseline="0" dirty="0" smtClean="0"/>
              <a:t> content:</a:t>
            </a:r>
            <a:endParaRPr lang="en-US"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Understanding debt, how to manage it, and how to reduce and get rid of it, are important components of financial empowerment.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Debt, however, is a reality for many people with and without disabilities.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many types of debt that people with disabilities may encounter. Some may be similar types of debt to those that people without disabilities have, and some may be connected to a person’s disability or related situation.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People with disabilities may have debt related to:</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Paying for medical bills and assistive technology</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Buying, rehabilitating, adapting, or repairing a home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Buying a car or truck or adapting it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Starting a business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Getting themselves or their children education and training, and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Emergency expenses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t</a:t>
            </a:r>
            <a:r>
              <a:rPr lang="en-US" sz="1200" kern="1200" dirty="0" smtClean="0">
                <a:solidFill>
                  <a:schemeClr val="tx1"/>
                </a:solidFill>
                <a:effectLst/>
                <a:latin typeface="+mn-lt"/>
                <a:ea typeface="+mn-ea"/>
                <a:cs typeface="+mn-cs"/>
              </a:rPr>
              <a:t>his list is not exhaustive. These are just some of the examples that are especially relevant to people with disabilities. </a:t>
            </a:r>
          </a:p>
          <a:p>
            <a:pPr marL="171450" lvl="0" indent="-171450">
              <a:buFont typeface="Arial" panose="020B0604020202020204" pitchFamily="34" charset="0"/>
              <a:buChar char="•"/>
            </a:pPr>
            <a:r>
              <a:rPr lang="en-US" sz="1200" b="1" kern="1200" dirty="0" smtClean="0">
                <a:solidFill>
                  <a:schemeClr val="tx1"/>
                </a:solidFill>
                <a:effectLst/>
                <a:latin typeface="+mn-lt"/>
                <a:ea typeface="+mn-ea"/>
                <a:cs typeface="+mn-cs"/>
              </a:rPr>
              <a:t>Module 6 </a:t>
            </a:r>
            <a:r>
              <a:rPr lang="en-US" sz="1200" kern="1200" dirty="0" smtClean="0">
                <a:solidFill>
                  <a:schemeClr val="tx1"/>
                </a:solidFill>
                <a:effectLst/>
                <a:latin typeface="+mn-lt"/>
                <a:ea typeface="+mn-ea"/>
                <a:cs typeface="+mn-cs"/>
              </a:rPr>
              <a:t>in the toolkit contains several tools and handouts on debt, including a </a:t>
            </a:r>
            <a:r>
              <a:rPr lang="en-US" sz="1200" kern="1200" baseline="0" dirty="0" smtClean="0">
                <a:solidFill>
                  <a:schemeClr val="tx1"/>
                </a:solidFill>
                <a:effectLst/>
                <a:latin typeface="+mn-lt"/>
                <a:ea typeface="+mn-ea"/>
                <a:cs typeface="+mn-cs"/>
              </a:rPr>
              <a:t>tool to be prepared to ask questions </a:t>
            </a:r>
            <a:r>
              <a:rPr lang="en-US" sz="1200" b="1" kern="1200" baseline="0" dirty="0" smtClean="0">
                <a:solidFill>
                  <a:schemeClr val="tx1"/>
                </a:solidFill>
                <a:effectLst/>
                <a:latin typeface="+mn-lt"/>
                <a:ea typeface="+mn-ea"/>
                <a:cs typeface="+mn-cs"/>
              </a:rPr>
              <a:t>when debt collectors call</a:t>
            </a:r>
            <a:r>
              <a:rPr lang="en-US" sz="1200" b="0" kern="1200" baseline="0" dirty="0" smtClean="0">
                <a:solidFill>
                  <a:schemeClr val="tx1"/>
                </a:solidFill>
                <a:effectLst/>
                <a:latin typeface="+mn-lt"/>
                <a:ea typeface="+mn-ea"/>
                <a:cs typeface="+mn-cs"/>
              </a:rPr>
              <a:t>. This can be found in the toolkit on pages 142 – 147.</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47</a:t>
            </a:fld>
            <a:endParaRPr lang="en-US"/>
          </a:p>
        </p:txBody>
      </p:sp>
    </p:spTree>
    <p:extLst>
      <p:ext uri="{BB962C8B-B14F-4D97-AF65-F5344CB8AC3E}">
        <p14:creationId xmlns:p14="http://schemas.microsoft.com/office/powerpoint/2010/main" val="6732280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smtClean="0">
                <a:solidFill>
                  <a:schemeClr val="dk1"/>
                </a:solidFill>
                <a:effectLst/>
                <a:latin typeface="+mn-lt"/>
                <a:ea typeface="Calibri"/>
                <a:cs typeface="Calibri"/>
                <a:sym typeface="Calibri"/>
              </a:rPr>
              <a:t>Instructions for facilitator:</a:t>
            </a:r>
            <a:endParaRPr lang="en-US" sz="1200" b="0" i="0" u="none" strike="noStrike" cap="none" dirty="0" smtClean="0">
              <a:solidFill>
                <a:schemeClr val="dk1"/>
              </a:solidFill>
              <a:effectLst/>
              <a:latin typeface="+mn-lt"/>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Have participants turn to the toolkit: </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“Debt action plan” tool is in Module 6, pages 130-131 of the toolkit.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Review two primary methods for reducing debt outlined in Tool 3:</a:t>
            </a:r>
          </a:p>
          <a:p>
            <a:r>
              <a:rPr lang="en-US" sz="1200" b="0" i="0" u="none" strike="noStrike" cap="none" dirty="0" smtClean="0">
                <a:solidFill>
                  <a:schemeClr val="dk1"/>
                </a:solidFill>
                <a:effectLst/>
                <a:latin typeface="Calibri"/>
                <a:ea typeface="Calibri"/>
                <a:cs typeface="Calibri"/>
                <a:sym typeface="Calibri"/>
              </a:rPr>
              <a:t> </a:t>
            </a:r>
          </a:p>
          <a:p>
            <a:r>
              <a:rPr lang="en-US" sz="1200" b="1" i="0" u="sng" strike="noStrike" cap="none" dirty="0" smtClean="0">
                <a:solidFill>
                  <a:schemeClr val="dk1"/>
                </a:solidFill>
                <a:effectLst/>
                <a:latin typeface="Calibri"/>
                <a:ea typeface="Calibri"/>
                <a:cs typeface="Calibri"/>
                <a:sym typeface="Calibri"/>
              </a:rPr>
              <a:t>Pay smallest debt first</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Description: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After you've made all your minimum payments, increase your payment on the smallest debt. After it's paid off, add that extra amount to your minimum payment on the next smallest debt.</a:t>
            </a:r>
          </a:p>
          <a:p>
            <a:r>
              <a:rPr lang="en-US" sz="1200" b="0" i="0" u="none" strike="noStrike" cap="none" dirty="0" smtClean="0">
                <a:solidFill>
                  <a:schemeClr val="dk1"/>
                </a:solidFill>
                <a:effectLst/>
                <a:latin typeface="Calibri"/>
                <a:ea typeface="Calibri"/>
                <a:cs typeface="Calibri"/>
                <a:sym typeface="Calibri"/>
              </a:rPr>
              <a:t>Pro: If you have many small debts, you might see progress quickly by reducing the number of debts you owe. </a:t>
            </a:r>
          </a:p>
          <a:p>
            <a:r>
              <a:rPr lang="en-US" sz="1200" b="0" i="0" u="none" strike="noStrike" cap="none" dirty="0" smtClean="0">
                <a:solidFill>
                  <a:schemeClr val="dk1"/>
                </a:solidFill>
                <a:effectLst/>
                <a:latin typeface="Calibri"/>
                <a:ea typeface="Calibri"/>
                <a:cs typeface="Calibri"/>
                <a:sym typeface="Calibri"/>
              </a:rPr>
              <a:t>Con: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If the interest rate and fees are high on your larger debts and you pay the smaller ones first, you might pay more in total over the length of the debt. </a:t>
            </a:r>
          </a:p>
          <a:p>
            <a:endParaRPr lang="en-US" sz="1200" b="1" i="0" u="sng" strike="noStrike" cap="none" dirty="0" smtClean="0">
              <a:solidFill>
                <a:schemeClr val="dk1"/>
              </a:solidFill>
              <a:effectLst/>
              <a:latin typeface="Calibri"/>
              <a:ea typeface="Calibri"/>
              <a:cs typeface="Calibri"/>
              <a:sym typeface="Calibri"/>
            </a:endParaRPr>
          </a:p>
          <a:p>
            <a:r>
              <a:rPr lang="en-US" sz="1200" b="1" i="0" u="sng" strike="noStrike" cap="none" dirty="0" smtClean="0">
                <a:solidFill>
                  <a:schemeClr val="dk1"/>
                </a:solidFill>
                <a:effectLst/>
                <a:latin typeface="Calibri"/>
                <a:ea typeface="Calibri"/>
                <a:cs typeface="Calibri"/>
                <a:sym typeface="Calibri"/>
              </a:rPr>
              <a:t>Pay highest interest rate first</a:t>
            </a:r>
            <a:endParaRPr lang="en-US" sz="1200" b="0" i="0" u="none" strike="noStrike" cap="none" dirty="0" smtClean="0">
              <a:solidFill>
                <a:schemeClr val="dk1"/>
              </a:solidFill>
              <a:effectLst/>
              <a:latin typeface="Calibri"/>
              <a:ea typeface="Calibri"/>
              <a:cs typeface="Calibri"/>
              <a:sym typeface="Calibri"/>
            </a:endParaRP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Description: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After you've made all your minimum payments, increase your payment on the debt that has the highest interest rate. After it's paid off, add that extra amount to your minimum payment on the next highest-rate debt.</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Pro:</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By paying off the debts that charge you the highest interest and fees first, you save money overall. </a:t>
            </a:r>
          </a:p>
          <a:p>
            <a:pPr>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Con:</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You might not feel like you're making progress very quickly, especially if the first debt is large.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7218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m</a:t>
            </a:r>
            <a:r>
              <a:rPr lang="en-US" sz="1200" kern="1200" dirty="0" smtClean="0">
                <a:solidFill>
                  <a:schemeClr val="tx1"/>
                </a:solidFill>
                <a:effectLst/>
                <a:latin typeface="+mn-lt"/>
                <a:ea typeface="+mn-ea"/>
                <a:cs typeface="+mn-cs"/>
              </a:rPr>
              <a:t>any people with and without disabilities borrow money to pay for tuition, books, and other expenses. After an individual graduates or ceases attending and begins to pay off student loans, they have many repayment options. </a:t>
            </a:r>
            <a:endParaRPr lang="en-US"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Explain</a:t>
            </a:r>
            <a:r>
              <a:rPr lang="en-US" sz="1200" b="0" kern="1200" baseline="0" dirty="0" smtClean="0">
                <a:solidFill>
                  <a:schemeClr val="tx1"/>
                </a:solidFill>
                <a:effectLst/>
                <a:latin typeface="+mn-lt"/>
                <a:ea typeface="+mn-ea"/>
                <a:cs typeface="+mn-cs"/>
              </a:rPr>
              <a:t> that </a:t>
            </a:r>
            <a:r>
              <a:rPr lang="en-US" sz="1200" b="1" kern="1200" dirty="0" smtClean="0">
                <a:solidFill>
                  <a:schemeClr val="tx1"/>
                </a:solidFill>
                <a:effectLst/>
                <a:latin typeface="+mn-lt"/>
                <a:ea typeface="+mn-ea"/>
                <a:cs typeface="+mn-cs"/>
              </a:rPr>
              <a:t>Module 6</a:t>
            </a:r>
            <a:r>
              <a:rPr lang="en-US" sz="1200" kern="1200" dirty="0" smtClean="0">
                <a:solidFill>
                  <a:schemeClr val="tx1"/>
                </a:solidFill>
                <a:effectLst/>
                <a:latin typeface="+mn-lt"/>
                <a:ea typeface="+mn-ea"/>
                <a:cs typeface="+mn-cs"/>
              </a:rPr>
              <a:t> in</a:t>
            </a:r>
            <a:r>
              <a:rPr lang="en-US" sz="1200" kern="1200" baseline="0" dirty="0" smtClean="0">
                <a:solidFill>
                  <a:schemeClr val="tx1"/>
                </a:solidFill>
                <a:effectLst/>
                <a:latin typeface="+mn-lt"/>
                <a:ea typeface="+mn-ea"/>
                <a:cs typeface="+mn-cs"/>
              </a:rPr>
              <a:t> the toolkit provides information about many types of debt, including student loan debt and repayment options.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program that is especially relevant to people with disabilities is the Total and Permanent Disability Discharge, or TPD.</a:t>
            </a:r>
            <a:endParaRPr lang="en-US" sz="1200" kern="1200" baseline="0" dirty="0" smtClean="0">
              <a:solidFill>
                <a:schemeClr val="tx1"/>
              </a:solidFill>
              <a:effectLst/>
              <a:latin typeface="+mn-lt"/>
              <a:ea typeface="+mn-ea"/>
              <a:cs typeface="+mn-cs"/>
            </a:endParaRP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guide </a:t>
            </a:r>
            <a:r>
              <a:rPr lang="en-US" sz="1200" kern="1200" dirty="0" smtClean="0">
                <a:solidFill>
                  <a:schemeClr val="tx1"/>
                </a:solidFill>
                <a:effectLst/>
                <a:latin typeface="+mn-lt"/>
                <a:ea typeface="+mn-ea"/>
                <a:cs typeface="+mn-cs"/>
              </a:rPr>
              <a:t>includes a </a:t>
            </a:r>
            <a:r>
              <a:rPr lang="en-US" sz="1200" u="sng" kern="1200" dirty="0" smtClean="0">
                <a:solidFill>
                  <a:schemeClr val="tx1"/>
                </a:solidFill>
                <a:effectLst/>
                <a:latin typeface="+mn-lt"/>
                <a:ea typeface="+mn-ea"/>
                <a:cs typeface="+mn-cs"/>
              </a:rPr>
              <a:t>handout</a:t>
            </a:r>
            <a:r>
              <a:rPr lang="en-US" sz="1200" kern="1200" dirty="0" smtClean="0">
                <a:solidFill>
                  <a:schemeClr val="tx1"/>
                </a:solidFill>
                <a:effectLst/>
                <a:latin typeface="+mn-lt"/>
                <a:ea typeface="+mn-ea"/>
                <a:cs typeface="+mn-cs"/>
              </a:rPr>
              <a:t> on</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Total and Permanent Disability Discharge (TPD)</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on page 46</a:t>
            </a:r>
            <a:r>
              <a:rPr lang="en-US" sz="1200" b="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Student loan borrowers with disabilities who are eligible for TPD may have their federal student loan balance forgiven. To receive TPD discharge, borrowers must first prove their disability.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49</a:t>
            </a:fld>
            <a:endParaRPr lang="en-US"/>
          </a:p>
        </p:txBody>
      </p:sp>
    </p:spTree>
    <p:extLst>
      <p:ext uri="{BB962C8B-B14F-4D97-AF65-F5344CB8AC3E}">
        <p14:creationId xmlns:p14="http://schemas.microsoft.com/office/powerpoint/2010/main" val="376812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Instructions for facilitator:</a:t>
            </a:r>
          </a:p>
          <a:p>
            <a:endParaRPr lang="en-US" sz="1200" b="1" i="0" u="none" strike="noStrike" cap="none" dirty="0" smtClean="0">
              <a:solidFill>
                <a:schemeClr val="dk1"/>
              </a:solidFill>
              <a:effectLst/>
              <a:latin typeface="Calibri"/>
              <a:ea typeface="Calibri"/>
              <a:cs typeface="Calibri"/>
              <a:sym typeface="Calibri"/>
            </a:endParaRPr>
          </a:p>
          <a:p>
            <a:pPr eaLnBrk="1" hangingPunct="1">
              <a:spcBef>
                <a:spcPct val="0"/>
              </a:spcBef>
            </a:pPr>
            <a:r>
              <a:rPr lang="en-US" altLang="en-US" dirty="0" smtClean="0">
                <a:solidFill>
                  <a:srgbClr val="000000"/>
                </a:solidFill>
              </a:rPr>
              <a:t>Introduce key facts about the CFPB using the</a:t>
            </a:r>
            <a:r>
              <a:rPr lang="en-US" altLang="en-US" baseline="0" dirty="0" smtClean="0">
                <a:solidFill>
                  <a:srgbClr val="000000"/>
                </a:solidFill>
              </a:rPr>
              <a:t> following</a:t>
            </a:r>
            <a:r>
              <a:rPr lang="en-US" altLang="en-US" dirty="0" smtClean="0">
                <a:solidFill>
                  <a:srgbClr val="000000"/>
                </a:solidFill>
              </a:rPr>
              <a:t> information: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Consumer Financial Protection</a:t>
            </a:r>
            <a:r>
              <a:rPr lang="en-US" sz="1200" kern="1200" baseline="0" dirty="0" smtClean="0">
                <a:solidFill>
                  <a:schemeClr val="tx1"/>
                </a:solidFill>
                <a:effectLst/>
                <a:latin typeface="+mn-lt"/>
                <a:ea typeface="+mn-ea"/>
                <a:cs typeface="+mn-cs"/>
              </a:rPr>
              <a:t> Bureau </a:t>
            </a:r>
            <a:r>
              <a:rPr lang="en-US" sz="1200" kern="1200" dirty="0" smtClean="0">
                <a:solidFill>
                  <a:schemeClr val="tx1"/>
                </a:solidFill>
                <a:effectLst/>
                <a:latin typeface="+mn-lt"/>
                <a:ea typeface="+mn-ea"/>
                <a:cs typeface="+mn-cs"/>
              </a:rPr>
              <a:t>is a U.S. government agency.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CFPB</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established by the Dodd-Frank Wall Street Reform and Consumer Protection Act of 2010. </a:t>
            </a:r>
            <a:endParaRPr lang="en-US" altLang="en-US" dirty="0" smtClean="0">
              <a:solidFill>
                <a:srgbClr val="000000"/>
              </a:solidFill>
            </a:endParaRPr>
          </a:p>
          <a:p>
            <a:pPr marL="169863" lvl="1" indent="-169863" eaLnBrk="1" hangingPunct="1">
              <a:spcBef>
                <a:spcPct val="0"/>
              </a:spcBef>
              <a:buFontTx/>
              <a:buChar char="•"/>
            </a:pPr>
            <a:r>
              <a:rPr lang="en-US" altLang="en-US" b="0" i="0" dirty="0" smtClean="0">
                <a:solidFill>
                  <a:srgbClr val="000000"/>
                </a:solidFill>
              </a:rPr>
              <a:t>The CFPB is working to ensure that consumers get the information they need to make financial decisions they believe are best for themselves and their families – that prices are clear up front, that risks are visible, and that nothing is buried in fine print.</a:t>
            </a:r>
          </a:p>
          <a:p>
            <a:endParaRPr lang="en-US" sz="1200" b="1"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Explain that a key goal of the training is to connect frontline staff to CFPB resources, including the Submit a Complaint system.</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2196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smtClean="0">
                <a:solidFill>
                  <a:schemeClr val="dk1"/>
                </a:solidFill>
                <a:effectLst/>
                <a:latin typeface="+mn-lt"/>
                <a:ea typeface="Calibri"/>
                <a:cs typeface="Calibri"/>
                <a:sym typeface="Calibri"/>
              </a:rPr>
              <a:t>Instructions for facilitator:</a:t>
            </a:r>
            <a:endParaRPr lang="en-US" sz="1200" b="0" i="0" u="none" strike="noStrike" cap="none" dirty="0" smtClean="0">
              <a:solidFill>
                <a:schemeClr val="dk1"/>
              </a:solidFill>
              <a:effectLst/>
              <a:latin typeface="+mn-lt"/>
              <a:ea typeface="Calibri"/>
              <a:cs typeface="Calibri"/>
              <a:sym typeface="Calibri"/>
            </a:endParaRPr>
          </a:p>
          <a:p>
            <a:endParaRPr lang="en-US" sz="1200" b="1" i="0" u="sng"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See the corresponding</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section of the toolkit: The “When debt collectors call” tool in Module 6, pages 141-148</a:t>
            </a:r>
          </a:p>
          <a:p>
            <a:r>
              <a:rPr lang="en-US" sz="1200" b="1" i="0"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list of questions to ask if a debt collector calls on page 142 of the “When debt collectors call” tool.</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tool also contains sample letters people can send to debt collectors to verify the debt or to request that they stop contacting them.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Remember, however, that stopping contact does not erase the debt.</a:t>
            </a:r>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None/>
            </a:pPr>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Debt collectors use persuasive techniques to get you to send in money to pay your debt. </a:t>
            </a:r>
            <a:r>
              <a:rPr lang="en-US" sz="1200" b="1" i="0" u="none" strike="noStrike" cap="none" dirty="0" smtClean="0">
                <a:solidFill>
                  <a:schemeClr val="dk1"/>
                </a:solidFill>
                <a:effectLst/>
                <a:latin typeface="Calibri"/>
                <a:ea typeface="Calibri"/>
                <a:cs typeface="Calibri"/>
                <a:sym typeface="Calibri"/>
              </a:rPr>
              <a:t>Before you send in money, you should confirm that you actually owe the debt. You should also confirm that the collection isn’t fraudulent and is legitimate.</a:t>
            </a: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You may be able to confirm this information during an initial or follow-up discussion with the debt collector, but be careful of fraudulent debt collectors. Make sure that you recognize the debt, and confirm that you have not already paid it.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When the phone rings:</a:t>
            </a:r>
          </a:p>
          <a:p>
            <a:pPr lvl="1">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Sometimes it’s hard to know if a caller is really a debt collector. To avoid falling victim to a scam, ask for the name, number, and address for the debt collector and request information about the debt in writing. </a:t>
            </a:r>
            <a:endParaRPr lang="en-US" sz="1200" b="0" i="0" u="none" strike="noStrike" cap="none" dirty="0" smtClean="0">
              <a:solidFill>
                <a:schemeClr val="dk1"/>
              </a:solidFill>
              <a:effectLst/>
              <a:latin typeface="Calibri"/>
              <a:ea typeface="Calibri"/>
              <a:cs typeface="Calibri"/>
              <a:sym typeface="Calibri"/>
            </a:endParaRP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wary of sharing your personal information by phone. If a stranger asks for your Social Security number, date of birth, or bank account information, this can be a red flag. </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Don’t ignore court documents. </a:t>
            </a:r>
            <a:r>
              <a:rPr lang="en-US" sz="1200" b="0" i="0" u="none" strike="noStrike" cap="none" dirty="0" smtClean="0">
                <a:solidFill>
                  <a:schemeClr val="dk1"/>
                </a:solidFill>
                <a:effectLst/>
                <a:latin typeface="Calibri"/>
                <a:ea typeface="Calibri"/>
                <a:cs typeface="Calibri"/>
                <a:sym typeface="Calibri"/>
              </a:rPr>
              <a:t>If you don’t respond to court documents, or if you don’t show up for a court hearing, the court will usually issue a money judgment against you. You may want a lawyer to advise or represent you at the hearing. To find a lawyer in your state to discuss debt collection with, visit </a:t>
            </a:r>
            <a:r>
              <a:rPr lang="en-US" sz="1200" b="0" i="0" u="sng" strike="noStrike" cap="none" dirty="0" smtClean="0">
                <a:solidFill>
                  <a:schemeClr val="dk1"/>
                </a:solidFill>
                <a:effectLst/>
                <a:latin typeface="Calibri"/>
                <a:ea typeface="Calibri"/>
                <a:cs typeface="Calibri"/>
                <a:sym typeface="Calibri"/>
                <a:hlinkClick r:id="rId3"/>
              </a:rPr>
              <a:t>www.consumerfinance.gov/askcfpb/1433</a:t>
            </a:r>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0201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smtClean="0">
                <a:solidFill>
                  <a:schemeClr val="dk1"/>
                </a:solidFill>
                <a:effectLst/>
                <a:latin typeface="+mn-lt"/>
                <a:ea typeface="Calibri"/>
                <a:cs typeface="Calibri"/>
                <a:sym typeface="Calibri"/>
              </a:rPr>
              <a:t>Instructions for facilitator:</a:t>
            </a:r>
            <a:endParaRPr lang="en-US" sz="1200" b="0" i="0" u="none" strike="noStrike" cap="none" dirty="0" smtClean="0">
              <a:solidFill>
                <a:schemeClr val="dk1"/>
              </a:solidFill>
              <a:effectLst/>
              <a:latin typeface="+mn-lt"/>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See</a:t>
            </a:r>
            <a:r>
              <a:rPr lang="en-US" sz="1200" b="0" i="0" u="none" strike="noStrike" cap="none" baseline="0" dirty="0" smtClean="0">
                <a:solidFill>
                  <a:schemeClr val="dk1"/>
                </a:solidFill>
                <a:effectLst/>
                <a:latin typeface="Calibri"/>
                <a:ea typeface="Calibri"/>
                <a:cs typeface="Calibri"/>
                <a:sym typeface="Calibri"/>
              </a:rPr>
              <a:t> the c</a:t>
            </a:r>
            <a:r>
              <a:rPr lang="en-US" sz="1200" b="0" i="0" u="none" strike="noStrike" cap="none" dirty="0" smtClean="0">
                <a:solidFill>
                  <a:schemeClr val="dk1"/>
                </a:solidFill>
                <a:effectLst/>
                <a:latin typeface="Calibri"/>
                <a:ea typeface="Calibri"/>
                <a:cs typeface="Calibri"/>
                <a:sym typeface="Calibri"/>
              </a:rPr>
              <a:t>orresponding section of the toolkit: The “When debt collectors call” too in Module 6, pages 142-148</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Review the debt verification letter template and the dispute letter template.</a:t>
            </a:r>
          </a:p>
          <a:p>
            <a:r>
              <a:rPr lang="en-US" sz="1200" b="0" i="0" u="none" strike="noStrike" cap="none" dirty="0" smtClean="0">
                <a:solidFill>
                  <a:schemeClr val="dk1"/>
                </a:solidFill>
                <a:effectLst/>
                <a:latin typeface="Calibri"/>
                <a:ea typeface="Calibri"/>
                <a:cs typeface="Calibri"/>
                <a:sym typeface="Calibri"/>
              </a:rPr>
              <a:t> </a:t>
            </a:r>
          </a:p>
          <a:p>
            <a:r>
              <a:rPr lang="en-US" sz="1200" b="1" i="0" u="none" strike="noStrike" cap="none" dirty="0" smtClean="0">
                <a:solidFill>
                  <a:schemeClr val="dk1"/>
                </a:solidFill>
                <a:effectLst/>
                <a:latin typeface="Calibri"/>
                <a:ea typeface="Calibri"/>
                <a:cs typeface="Calibri"/>
                <a:sym typeface="Calibri"/>
              </a:rPr>
              <a:t>FACILITATION TIP:</a:t>
            </a:r>
            <a:r>
              <a:rPr lang="en-US" sz="1200" b="0" i="0" u="none" strike="noStrike" cap="none" dirty="0" smtClean="0">
                <a:solidFill>
                  <a:schemeClr val="dk1"/>
                </a:solidFill>
                <a:effectLst/>
                <a:latin typeface="Calibri"/>
                <a:ea typeface="Calibri"/>
                <a:cs typeface="Calibri"/>
                <a:sym typeface="Calibri"/>
              </a:rPr>
              <a:t> Save a copy of this tool to your desktop before the training or find it online if you have an internet connection at your training site.  Show the tool fillable fields.</a:t>
            </a:r>
          </a:p>
          <a:p>
            <a:r>
              <a:rPr lang="en-US" sz="1200" b="0" i="0" u="none" strike="noStrike" cap="none" dirty="0" smtClean="0">
                <a:solidFill>
                  <a:schemeClr val="dk1"/>
                </a:solidFill>
                <a:effectLst/>
                <a:latin typeface="Calibri"/>
                <a:ea typeface="Calibri"/>
                <a:cs typeface="Calibri"/>
                <a:sym typeface="Calibri"/>
              </a:rPr>
              <a:t> </a:t>
            </a:r>
          </a:p>
          <a:p>
            <a:pPr>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Explain</a:t>
            </a:r>
            <a:r>
              <a:rPr lang="en-US" sz="1200" b="0" i="0" u="none" strike="noStrike" cap="none" dirty="0" smtClean="0">
                <a:solidFill>
                  <a:schemeClr val="dk1"/>
                </a:solidFill>
                <a:effectLst/>
                <a:latin typeface="Calibri"/>
                <a:ea typeface="Calibri"/>
                <a:cs typeface="Calibri"/>
                <a:sym typeface="Calibri"/>
              </a:rPr>
              <a:t> why it is important to ask for more information:</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have questions about the debt, ask the debt collection agency for specific information before you send money or acknowledge the debt. You can do this by sending a “verification letter,” asking the debt collector to provide you with certain information regarding the debt. The letter you receive from the debt collector should contain a notice about your right to request more information about the debt.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Send this letter as soon as you can.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you ask in writing before 30 days have passed, a debt collector has certain legal responsibilities to give you some information.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If the debt is not legitimate (if it's not yours or you already paid it), don't delay in disputing it.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Use the second letter template to send the debt collector a letter disputing the debt immediately. You may lose your ability to dispute the debt if you wait.</a:t>
            </a:r>
          </a:p>
          <a:p>
            <a:pPr>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0255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smtClean="0">
                <a:solidFill>
                  <a:schemeClr val="dk1"/>
                </a:solidFill>
                <a:effectLst/>
                <a:latin typeface="+mn-lt"/>
                <a:ea typeface="Calibri"/>
                <a:cs typeface="Calibri"/>
                <a:sym typeface="Calibri"/>
              </a:rPr>
              <a:t>Instructions for facilitator:</a:t>
            </a:r>
            <a:endParaRPr lang="en-US" sz="1200" b="0" i="0" u="none" strike="noStrike" cap="none" dirty="0" smtClean="0">
              <a:solidFill>
                <a:schemeClr val="dk1"/>
              </a:solidFill>
              <a:effectLst/>
              <a:latin typeface="+mn-lt"/>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See</a:t>
            </a:r>
            <a:r>
              <a:rPr lang="en-US" sz="1200" b="0" i="0" u="none" strike="noStrike" cap="none" baseline="0" dirty="0" smtClean="0">
                <a:solidFill>
                  <a:schemeClr val="dk1"/>
                </a:solidFill>
                <a:effectLst/>
                <a:latin typeface="Calibri"/>
                <a:ea typeface="Calibri"/>
                <a:cs typeface="Calibri"/>
                <a:sym typeface="Calibri"/>
              </a:rPr>
              <a:t> the c</a:t>
            </a:r>
            <a:r>
              <a:rPr lang="en-US" sz="1200" b="0" i="0" u="none" strike="noStrike" cap="none" dirty="0" smtClean="0">
                <a:solidFill>
                  <a:schemeClr val="dk1"/>
                </a:solidFill>
                <a:effectLst/>
                <a:latin typeface="Calibri"/>
                <a:ea typeface="Calibri"/>
                <a:cs typeface="Calibri"/>
                <a:sym typeface="Calibri"/>
              </a:rPr>
              <a:t>orresponding section of the toolkit: The “When debt collectors call” in Module 6, pages 142-148.</a:t>
            </a:r>
          </a:p>
          <a:p>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Explain</a:t>
            </a:r>
            <a:r>
              <a:rPr lang="en-US" sz="1200" b="0" i="0" u="none" strike="noStrike" cap="none" dirty="0" smtClean="0">
                <a:solidFill>
                  <a:schemeClr val="dk1"/>
                </a:solidFill>
                <a:effectLst/>
                <a:latin typeface="Calibri"/>
                <a:ea typeface="Calibri"/>
                <a:cs typeface="Calibri"/>
                <a:sym typeface="Calibri"/>
              </a:rPr>
              <a:t> highlights of the Fair Debt Collection Practices Act.</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Fair Debt Collection Practices Act (FDCPA) says what debt collectors can and cannot do.</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 Under this law, a debt collector generally is a person or company that regularly collects debts owed to others, usually when those debts are past-due.</a:t>
            </a:r>
            <a:r>
              <a:rPr lang="en-US" sz="90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 These are often called “</a:t>
            </a:r>
            <a:r>
              <a:rPr lang="en-US" sz="1200" b="0" i="0" u="sng" strike="noStrike" cap="none" dirty="0" smtClean="0">
                <a:solidFill>
                  <a:schemeClr val="dk1"/>
                </a:solidFill>
                <a:effectLst/>
                <a:latin typeface="Calibri"/>
                <a:ea typeface="Calibri"/>
                <a:cs typeface="Calibri"/>
                <a:sym typeface="Calibri"/>
              </a:rPr>
              <a:t>third party debt collectors</a:t>
            </a:r>
            <a:r>
              <a:rPr lang="en-US" sz="1200" b="0" i="0" u="none" strike="noStrike" cap="none" dirty="0" smtClean="0">
                <a:solidFill>
                  <a:schemeClr val="dk1"/>
                </a:solidFill>
                <a:effectLst/>
                <a:latin typeface="Calibri"/>
                <a:ea typeface="Calibri"/>
                <a:cs typeface="Calibri"/>
                <a:sym typeface="Calibri"/>
              </a:rPr>
              <a:t>.” </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This law does not apply to individual or companies trying to collect their own debts.</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law states that debt collectors may not harass, oppress, or abuse you or any other people they contact. Some examples of harassment are: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Repeated phone calls that are intended to annoy, abuse, or harass you or any person answering the phone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Obscene or profane language</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of violence or harm</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Publishing lists of people who refuse to pay their debts (this does not include reporting information to a credit reporting company)</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Calling you without telling you who they are</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law also says debt collectors cannot use false, deceptive, or misleading practices. This includes misrepresentations about:</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debt, including the amount owed </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That the person on the phone is an attorney (unless they are an attorney)</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to have you arrested</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to do things that cannot legally be done</a:t>
            </a:r>
          </a:p>
          <a:p>
            <a:pPr lvl="2">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Threats to do things that the debt collector has no intention of doing</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Keep a file of all letters or documents a debt collector sends you and copies of anything you send to a debt collector.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Write down dates and times of conversations along with notes about what you discussed. These records can help you if you have a dispute with a debt collector, meet with a lawyer, or go to court.</a:t>
            </a:r>
          </a:p>
          <a:p>
            <a:r>
              <a:rPr lang="en-US" sz="1200" b="1"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ASK: </a:t>
            </a:r>
            <a:r>
              <a:rPr lang="en-US" sz="1200" b="0" i="0" u="none" strike="noStrike" cap="none" dirty="0" smtClean="0">
                <a:solidFill>
                  <a:schemeClr val="dk1"/>
                </a:solidFill>
                <a:effectLst/>
                <a:latin typeface="Calibri"/>
                <a:ea typeface="Calibri"/>
                <a:cs typeface="Calibri"/>
                <a:sym typeface="Calibri"/>
              </a:rPr>
              <a:t>When could you see using this tool? What obstacles do you anticipate in using this information?</a:t>
            </a:r>
          </a:p>
          <a:p>
            <a:r>
              <a:rPr lang="en-US" sz="1050" b="0"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We use “companies” in YMYG instead of businesses.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4646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Introduce </a:t>
            </a:r>
            <a:r>
              <a:rPr lang="en-US" sz="1200" b="1" kern="1200" dirty="0" smtClean="0">
                <a:solidFill>
                  <a:schemeClr val="tx1"/>
                </a:solidFill>
                <a:effectLst/>
                <a:latin typeface="+mn-lt"/>
                <a:ea typeface="+mn-ea"/>
                <a:cs typeface="+mn-cs"/>
              </a:rPr>
              <a:t>Module 7: Understanding credit reports and scores</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page 47 in the guide.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Module</a:t>
            </a:r>
            <a:r>
              <a:rPr lang="en-US" sz="1200" kern="1200" baseline="0" dirty="0" smtClean="0">
                <a:solidFill>
                  <a:schemeClr val="tx1"/>
                </a:solidFill>
                <a:effectLst/>
                <a:latin typeface="+mn-lt"/>
                <a:ea typeface="+mn-ea"/>
                <a:cs typeface="+mn-cs"/>
              </a:rPr>
              <a:t> 7 </a:t>
            </a:r>
            <a:r>
              <a:rPr lang="en-US" sz="1200" kern="1200" dirty="0" smtClean="0">
                <a:solidFill>
                  <a:schemeClr val="tx1"/>
                </a:solidFill>
                <a:effectLst/>
                <a:latin typeface="+mn-lt"/>
                <a:ea typeface="+mn-ea"/>
                <a:cs typeface="+mn-cs"/>
              </a:rPr>
              <a:t>provides information to individuals on how to access, review, and dispute errors in their credit report.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is designed to help you and the people you serve understand what credit reports and scores are, what goes into them, and why they are important.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credit report</a:t>
            </a:r>
            <a:r>
              <a:rPr lang="en-US" sz="1200" kern="1200" dirty="0" smtClean="0">
                <a:solidFill>
                  <a:schemeClr val="tx1"/>
                </a:solidFill>
                <a:effectLst/>
                <a:latin typeface="+mn-lt"/>
                <a:ea typeface="+mn-ea"/>
                <a:cs typeface="+mn-cs"/>
              </a:rPr>
              <a:t> is a record of an individual’s bill-paying history, public record information (such as a filing for bankruptcy), and prior inquiries by a creditor into the individual’s credit history at the time a consumer applies for credit.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Credit scores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calculated using the information in credit reports. A credit score is typically a number. </a:t>
            </a:r>
            <a:r>
              <a:rPr lang="en-US" sz="1200" u="sng" kern="1200" dirty="0" smtClean="0">
                <a:solidFill>
                  <a:schemeClr val="tx1"/>
                </a:solidFill>
                <a:effectLst/>
                <a:latin typeface="+mn-lt"/>
                <a:ea typeface="+mn-ea"/>
                <a:cs typeface="+mn-cs"/>
              </a:rPr>
              <a:t>A higher score makes it easier to qualify</a:t>
            </a:r>
            <a:r>
              <a:rPr lang="en-US" sz="1200" kern="1200" dirty="0" smtClean="0">
                <a:solidFill>
                  <a:schemeClr val="tx1"/>
                </a:solidFill>
                <a:effectLst/>
                <a:latin typeface="+mn-lt"/>
                <a:ea typeface="+mn-ea"/>
                <a:cs typeface="+mn-cs"/>
              </a:rPr>
              <a:t> for a loan or lower interest rates. </a:t>
            </a:r>
            <a:r>
              <a:rPr lang="en-US" sz="1200" u="sng" kern="1200" dirty="0" smtClean="0">
                <a:solidFill>
                  <a:schemeClr val="tx1"/>
                </a:solidFill>
                <a:effectLst/>
                <a:latin typeface="+mn-lt"/>
                <a:ea typeface="+mn-ea"/>
                <a:cs typeface="+mn-cs"/>
              </a:rPr>
              <a:t>Many scores range from 300-850</a:t>
            </a:r>
            <a:r>
              <a:rPr lang="en-US" sz="1200" kern="1200" dirty="0" smtClean="0">
                <a:solidFill>
                  <a:schemeClr val="tx1"/>
                </a:solidFill>
                <a:effectLst/>
                <a:latin typeface="+mn-lt"/>
                <a:ea typeface="+mn-ea"/>
                <a:cs typeface="+mn-cs"/>
              </a:rPr>
              <a:t>, but different scoring models may use different ranges of scores.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53</a:t>
            </a:fld>
            <a:endParaRPr lang="en-US"/>
          </a:p>
        </p:txBody>
      </p:sp>
    </p:spTree>
    <p:extLst>
      <p:ext uri="{BB962C8B-B14F-4D97-AF65-F5344CB8AC3E}">
        <p14:creationId xmlns:p14="http://schemas.microsoft.com/office/powerpoint/2010/main" val="2374491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a:t>
            </a:r>
            <a:r>
              <a:rPr lang="en-US" sz="1200" kern="1200" baseline="0" dirty="0" smtClean="0">
                <a:solidFill>
                  <a:schemeClr val="tx1"/>
                </a:solidFill>
                <a:effectLst/>
                <a:latin typeface="+mn-lt"/>
                <a:ea typeface="+mn-ea"/>
                <a:cs typeface="+mn-cs"/>
              </a:rPr>
              <a:t> following</a:t>
            </a:r>
            <a:r>
              <a:rPr lang="en-US" sz="1200" kern="1200" dirty="0" smtClean="0">
                <a:solidFill>
                  <a:schemeClr val="tx1"/>
                </a:solidFill>
                <a:effectLst/>
                <a:latin typeface="+mn-lt"/>
                <a:ea typeface="+mn-ea"/>
                <a:cs typeface="+mn-cs"/>
              </a:rPr>
              <a:t> information</a:t>
            </a:r>
            <a:r>
              <a:rPr lang="en-US" sz="1200" kern="1200" baseline="0" dirty="0" smtClean="0">
                <a:solidFill>
                  <a:schemeClr val="tx1"/>
                </a:solidFill>
                <a:effectLst/>
                <a:latin typeface="+mn-lt"/>
                <a:ea typeface="+mn-ea"/>
                <a:cs typeface="+mn-cs"/>
              </a:rPr>
              <a:t> to p</a:t>
            </a:r>
            <a:r>
              <a:rPr lang="en-US" sz="1200" kern="1200" dirty="0" smtClean="0">
                <a:solidFill>
                  <a:schemeClr val="tx1"/>
                </a:solidFill>
                <a:effectLst/>
                <a:latin typeface="+mn-lt"/>
                <a:ea typeface="+mn-ea"/>
                <a:cs typeface="+mn-cs"/>
              </a:rPr>
              <a:t>resent</a:t>
            </a:r>
            <a:r>
              <a:rPr lang="en-US" sz="1200" kern="1200" baseline="0" dirty="0" smtClean="0">
                <a:solidFill>
                  <a:schemeClr val="tx1"/>
                </a:solidFill>
                <a:effectLst/>
                <a:latin typeface="+mn-lt"/>
                <a:ea typeface="+mn-ea"/>
                <a:cs typeface="+mn-cs"/>
              </a:rPr>
              <a:t> slide content: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Sometimes people may dismiss the importance of good credit if they don’t plan to get a credit card or loan.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good credit history can provide access to lower cost financial products and other services.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Having a good credit history</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an important part of asset-building and financial empowerment strategies that can help people reach their goals, including:</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Getting a job</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Getting an apartment</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Getting insurance coverage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Getting lower deposits on utilities and better terms on cell phone purchase plans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Getting a credit card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Getting and keeping a security clearance for a job, including a military position</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54</a:t>
            </a:fld>
            <a:endParaRPr lang="en-US"/>
          </a:p>
        </p:txBody>
      </p:sp>
    </p:spTree>
    <p:extLst>
      <p:ext uri="{BB962C8B-B14F-4D97-AF65-F5344CB8AC3E}">
        <p14:creationId xmlns:p14="http://schemas.microsoft.com/office/powerpoint/2010/main" val="463397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strike="noStrike" cap="none" dirty="0" smtClean="0">
                <a:solidFill>
                  <a:schemeClr val="dk1"/>
                </a:solidFill>
                <a:effectLst/>
                <a:latin typeface="+mn-lt"/>
                <a:ea typeface="Calibri"/>
                <a:cs typeface="Calibri"/>
                <a:sym typeface="Calibri"/>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cap="none" dirty="0" smtClean="0">
              <a:solidFill>
                <a:schemeClr val="dk1"/>
              </a:solidFill>
              <a:effectLst/>
              <a:latin typeface="+mn-lt"/>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See the corresponding section of the toolkit: Module 7, pages 165</a:t>
            </a:r>
            <a:r>
              <a:rPr lang="en-US" sz="1200" b="0" i="0" u="none" strike="noStrike" cap="none" baseline="0" dirty="0" smtClean="0">
                <a:solidFill>
                  <a:schemeClr val="dk1"/>
                </a:solidFill>
                <a:effectLst/>
                <a:latin typeface="Calibri"/>
                <a:ea typeface="Calibri"/>
                <a:cs typeface="Calibri"/>
                <a:sym typeface="Calibri"/>
              </a:rPr>
              <a:t> through</a:t>
            </a:r>
            <a:r>
              <a:rPr lang="en-US" sz="1200" b="0" i="0" u="none" strike="noStrike" cap="none" dirty="0" smtClean="0">
                <a:solidFill>
                  <a:schemeClr val="dk1"/>
                </a:solidFill>
                <a:effectLst/>
                <a:latin typeface="Calibri"/>
                <a:ea typeface="Calibri"/>
                <a:cs typeface="Calibri"/>
                <a:sym typeface="Calibri"/>
              </a:rPr>
              <a:t>166.</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Explain:</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scores are calculated based on the information in your credit report.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Even though different credit scores have different mathematical formulas, they all use the information from your credit report.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While some pieces of information in your credit reports may be more important or less important, depending on which company is calculating your score, the key is to understand the information in your credit reports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Review the categories of information that influence a FICO score:</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Payment history</a:t>
            </a:r>
            <a:r>
              <a:rPr lang="en-US" sz="1200" b="0" i="0" u="none" strike="noStrike" cap="none" dirty="0" smtClean="0">
                <a:solidFill>
                  <a:schemeClr val="dk1"/>
                </a:solidFill>
                <a:effectLst/>
                <a:latin typeface="Calibri"/>
                <a:ea typeface="Calibri"/>
                <a:cs typeface="Calibri"/>
                <a:sym typeface="Calibri"/>
              </a:rPr>
              <a:t> tracks whether you’re paying your bills on time. This is the biggest factor in your FICO scores. Paying bills late, not paying bills at all, and having bills that go to collections will likely cause your scores to drop. Paying your bills on time may help increase your scores.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Amounts owed</a:t>
            </a:r>
            <a:r>
              <a:rPr lang="en-US" sz="1200" b="0" i="0" u="none" strike="noStrike" cap="none" dirty="0" smtClean="0">
                <a:solidFill>
                  <a:schemeClr val="dk1"/>
                </a:solidFill>
                <a:effectLst/>
                <a:latin typeface="Calibri"/>
                <a:ea typeface="Calibri"/>
                <a:cs typeface="Calibri"/>
                <a:sym typeface="Calibri"/>
              </a:rPr>
              <a:t> tracks what you owe, including debts that you are paying down over time. It also includes your credit utilization rate, which is how much of your available credit you’re using. When the credit that’s available to you decreases because you’ve used a portion of it and now owe money, your scores may drop.</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Length of credit history</a:t>
            </a:r>
            <a:r>
              <a:rPr lang="en-US" sz="1200" b="0" i="0" u="none" strike="noStrike" cap="none" dirty="0" smtClean="0">
                <a:solidFill>
                  <a:schemeClr val="dk1"/>
                </a:solidFill>
                <a:effectLst/>
                <a:latin typeface="Calibri"/>
                <a:ea typeface="Calibri"/>
                <a:cs typeface="Calibri"/>
                <a:sym typeface="Calibri"/>
              </a:rPr>
              <a:t> tracks how long you’ve had credit accounts—the longer the history, the more positive affect on your scores. A long credit history provides strong evidence of how you use credit and patterns of your payment behavior.</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Types of credit used</a:t>
            </a:r>
            <a:r>
              <a:rPr lang="en-US" sz="1200" b="0" i="0" u="none" strike="noStrike" cap="none" dirty="0" smtClean="0">
                <a:solidFill>
                  <a:schemeClr val="dk1"/>
                </a:solidFill>
                <a:effectLst/>
                <a:latin typeface="Calibri"/>
                <a:ea typeface="Calibri"/>
                <a:cs typeface="Calibri"/>
                <a:sym typeface="Calibri"/>
              </a:rPr>
              <a:t> are also considered. For example, your FICO scores may increase if you have both revolving credit (such as credit cards) and other types of credit, such as a mortgage or an auto loan that you repay in installments, in good standing. Generally, it’s considered a good thing to have a mix of credit, such as a mortgage, an auto loan, and not too many credit cards.</a:t>
            </a:r>
          </a:p>
          <a:p>
            <a:pPr lvl="0">
              <a:buFont typeface="Arial" panose="020B0604020202020204" pitchFamily="34" charset="0"/>
              <a:buChar char="•"/>
            </a:pPr>
            <a:r>
              <a:rPr lang="en-US" sz="1200" b="1" i="0" u="none" strike="noStrike" cap="none" dirty="0" smtClean="0">
                <a:solidFill>
                  <a:schemeClr val="dk1"/>
                </a:solidFill>
                <a:effectLst/>
                <a:latin typeface="Calibri"/>
                <a:ea typeface="Calibri"/>
                <a:cs typeface="Calibri"/>
                <a:sym typeface="Calibri"/>
              </a:rPr>
              <a:t>New credit</a:t>
            </a:r>
            <a:r>
              <a:rPr lang="en-US" sz="1200" b="0" i="0" u="none" strike="noStrike" cap="none" dirty="0" smtClean="0">
                <a:solidFill>
                  <a:schemeClr val="dk1"/>
                </a:solidFill>
                <a:effectLst/>
                <a:latin typeface="Calibri"/>
                <a:ea typeface="Calibri"/>
                <a:cs typeface="Calibri"/>
                <a:sym typeface="Calibri"/>
              </a:rPr>
              <a:t> is tracked by measuring credit inquiries about you made by creditors and others. If there are too many inquiries, it may signal that you have a high demand for credit. Because this may be an indicator of risk, your scores may drop. Your scores are not affected at all when you check your credit reports yourself.</a:t>
            </a:r>
          </a:p>
          <a:p>
            <a:r>
              <a:rPr lang="en-US" sz="1200" b="0" i="0" u="none" strike="noStrike" cap="none" dirty="0" smtClean="0">
                <a:solidFill>
                  <a:schemeClr val="dk1"/>
                </a:solidFill>
                <a:effectLst/>
                <a:latin typeface="Calibri"/>
                <a:ea typeface="Calibri"/>
                <a:cs typeface="Calibri"/>
                <a:sym typeface="Calibri"/>
              </a:rPr>
              <a:t>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88630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the following information to present slide content: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Module 7, starting on page 47 in the guide, provides information on getting credit reports online or by mail. Anyone can request credit reports by mail or online. However, some people with disabilities have legal representatives or court-appointed guardians, which may include family members.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In the case that a person has a legal representative or court-appointed guardian, credit reports can be ordered by mail. Pages</a:t>
            </a:r>
            <a:r>
              <a:rPr lang="en-US" sz="1200" kern="1200" baseline="0" dirty="0" smtClean="0">
                <a:solidFill>
                  <a:schemeClr val="tx1"/>
                </a:solidFill>
                <a:effectLst/>
                <a:latin typeface="+mn-lt"/>
                <a:ea typeface="+mn-ea"/>
                <a:cs typeface="+mn-cs"/>
              </a:rPr>
              <a:t> 48-49 in </a:t>
            </a:r>
            <a:r>
              <a:rPr lang="en-US" sz="1200" i="0" kern="1200" dirty="0" smtClean="0">
                <a:solidFill>
                  <a:schemeClr val="tx1"/>
                </a:solidFill>
                <a:effectLst/>
                <a:latin typeface="+mn-lt"/>
                <a:ea typeface="+mn-ea"/>
                <a:cs typeface="+mn-cs"/>
              </a:rPr>
              <a:t>the guide </a:t>
            </a:r>
            <a:r>
              <a:rPr lang="en-US" sz="1200" kern="1200" dirty="0" smtClean="0">
                <a:solidFill>
                  <a:schemeClr val="tx1"/>
                </a:solidFill>
                <a:effectLst/>
                <a:latin typeface="+mn-lt"/>
                <a:ea typeface="+mn-ea"/>
                <a:cs typeface="+mn-cs"/>
              </a:rPr>
              <a:t>include details on the specific pieces of information that must be included in a request for a credit report by mail.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If a lender or other institution denies a person a credit card or loan application, the lender or other institution is required under Equal Credit Opportunity Act (abbreviated ECOA) to:</a:t>
            </a:r>
            <a:endParaRPr lang="en-US" sz="1100" kern="1200" dirty="0" smtClean="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u="sng" kern="1200" dirty="0" smtClean="0">
                <a:solidFill>
                  <a:schemeClr val="tx1"/>
                </a:solidFill>
                <a:effectLst/>
                <a:latin typeface="+mn-lt"/>
                <a:ea typeface="+mn-ea"/>
                <a:cs typeface="+mn-cs"/>
              </a:rPr>
              <a:t>Explain the specific reasons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application was rejected.</a:t>
            </a:r>
            <a:endParaRPr lang="en-US" sz="1100" kern="1200" dirty="0" smtClean="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u="sng" kern="1200" dirty="0" smtClean="0">
                <a:solidFill>
                  <a:schemeClr val="tx1"/>
                </a:solidFill>
                <a:effectLst/>
                <a:latin typeface="+mn-lt"/>
                <a:ea typeface="+mn-ea"/>
                <a:cs typeface="+mn-cs"/>
              </a:rPr>
              <a:t>Explain that the applicant has the right to learn </a:t>
            </a:r>
            <a:r>
              <a:rPr lang="en-US" sz="1200" kern="1200" dirty="0" smtClean="0">
                <a:solidFill>
                  <a:schemeClr val="tx1"/>
                </a:solidFill>
                <a:effectLst/>
                <a:latin typeface="+mn-lt"/>
                <a:ea typeface="+mn-ea"/>
                <a:cs typeface="+mn-cs"/>
              </a:rPr>
              <a:t>the reasons if asked within 60 days.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56</a:t>
            </a:fld>
            <a:endParaRPr lang="en-US"/>
          </a:p>
        </p:txBody>
      </p:sp>
    </p:spTree>
    <p:extLst>
      <p:ext uri="{BB962C8B-B14F-4D97-AF65-F5344CB8AC3E}">
        <p14:creationId xmlns:p14="http://schemas.microsoft.com/office/powerpoint/2010/main" val="1645773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a:t>
            </a:r>
            <a:r>
              <a:rPr lang="en-US" sz="1200" kern="1200" baseline="0" dirty="0" smtClean="0">
                <a:solidFill>
                  <a:schemeClr val="tx1"/>
                </a:solidFill>
                <a:effectLst/>
                <a:latin typeface="+mn-lt"/>
                <a:ea typeface="+mn-ea"/>
                <a:cs typeface="+mn-cs"/>
              </a:rPr>
              <a:t> following information to present slide content: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Credit discrimination is illegal.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Pages</a:t>
            </a:r>
            <a:r>
              <a:rPr lang="en-US" sz="1200" kern="1200" baseline="0" dirty="0" smtClean="0">
                <a:solidFill>
                  <a:schemeClr val="tx1"/>
                </a:solidFill>
                <a:effectLst/>
                <a:latin typeface="+mn-lt"/>
                <a:ea typeface="+mn-ea"/>
                <a:cs typeface="+mn-cs"/>
              </a:rPr>
              <a:t> 49 and </a:t>
            </a:r>
            <a:r>
              <a:rPr lang="en-US" sz="1200" i="0" kern="1200" baseline="0" dirty="0" smtClean="0">
                <a:solidFill>
                  <a:schemeClr val="tx1"/>
                </a:solidFill>
                <a:effectLst/>
                <a:latin typeface="+mn-lt"/>
                <a:ea typeface="+mn-ea"/>
                <a:cs typeface="+mn-cs"/>
              </a:rPr>
              <a:t>50 </a:t>
            </a:r>
            <a:r>
              <a:rPr lang="en-US" sz="1200" i="0" kern="1200" dirty="0" smtClean="0">
                <a:solidFill>
                  <a:schemeClr val="tx1"/>
                </a:solidFill>
                <a:effectLst/>
                <a:latin typeface="+mn-lt"/>
                <a:ea typeface="+mn-ea"/>
                <a:cs typeface="+mn-cs"/>
              </a:rPr>
              <a:t>in the guide </a:t>
            </a:r>
            <a:r>
              <a:rPr lang="en-US" sz="1200" kern="1200" dirty="0" smtClean="0">
                <a:solidFill>
                  <a:schemeClr val="tx1"/>
                </a:solidFill>
                <a:effectLst/>
                <a:latin typeface="+mn-lt"/>
                <a:ea typeface="+mn-ea"/>
                <a:cs typeface="+mn-cs"/>
              </a:rPr>
              <a:t>highlight how Under the Equal Credit Opportunity Act, a creditor can't discriminate in any credit transaction, including mortgages, against any applicant because of these factors: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u="sng" kern="1200" dirty="0" smtClean="0">
                <a:solidFill>
                  <a:schemeClr val="tx1"/>
                </a:solidFill>
                <a:effectLst/>
                <a:latin typeface="+mn-lt"/>
                <a:ea typeface="+mn-ea"/>
                <a:cs typeface="+mn-cs"/>
              </a:rPr>
              <a:t>Receipt of income from any public assistance program such as Social Security Disability Insurance or the Supplemental Nutrition Assistance Program</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Race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Color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Religion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National origin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Sex (gender)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Marital status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Age, unless the applicant is not legally able to enter into a contract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Your exercising in good faith a right under the Consumer Credit Protection Act (such as disputing information in your credit report)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ECOA and Regulation B prohibit creditors from discriminating in any aspect of a credit transaction against an applicant because all or part of the applicant’s income derives from public assistance programs.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 creditor may be acting illegally if it treats applicants differently on a prohibited basis, for example, if it imposes additional documentation requirements on public assistance recipients not imposed on other applicants.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57</a:t>
            </a:fld>
            <a:endParaRPr lang="en-US"/>
          </a:p>
        </p:txBody>
      </p:sp>
    </p:spTree>
    <p:extLst>
      <p:ext uri="{BB962C8B-B14F-4D97-AF65-F5344CB8AC3E}">
        <p14:creationId xmlns:p14="http://schemas.microsoft.com/office/powerpoint/2010/main" val="18461566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Introduce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Module 8: Choosing Financial Products and Services.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Your Money, Your Goals </a:t>
            </a:r>
            <a:r>
              <a:rPr lang="en-US" sz="1200" kern="1200" dirty="0" smtClean="0">
                <a:solidFill>
                  <a:schemeClr val="tx1"/>
                </a:solidFill>
                <a:effectLst/>
                <a:latin typeface="+mn-lt"/>
                <a:ea typeface="+mn-ea"/>
                <a:cs typeface="+mn-cs"/>
              </a:rPr>
              <a:t>takes a financial empowerment approach to financial products and services.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Rather than directing people to a particular type of provider or service, this module starts with an assessment of the individuals’ needs or priorities and – based on those needs – helps a person decide how to choose among multiple options. With this information, they can make the choices that are best for themselves and their family.</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58</a:t>
            </a:fld>
            <a:endParaRPr lang="en-US"/>
          </a:p>
        </p:txBody>
      </p:sp>
    </p:spTree>
    <p:extLst>
      <p:ext uri="{BB962C8B-B14F-4D97-AF65-F5344CB8AC3E}">
        <p14:creationId xmlns:p14="http://schemas.microsoft.com/office/powerpoint/2010/main" val="1913347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Explain</a:t>
            </a:r>
            <a:r>
              <a:rPr lang="en-US" sz="1200" b="0" kern="1200" baseline="0" dirty="0" smtClean="0">
                <a:solidFill>
                  <a:schemeClr val="tx1"/>
                </a:solidFill>
                <a:effectLst/>
                <a:latin typeface="+mn-lt"/>
                <a:ea typeface="+mn-ea"/>
                <a:cs typeface="+mn-cs"/>
              </a:rPr>
              <a:t> that </a:t>
            </a:r>
            <a:r>
              <a:rPr lang="en-US" sz="1200" b="1" kern="1200" dirty="0" smtClean="0">
                <a:solidFill>
                  <a:schemeClr val="tx1"/>
                </a:solidFill>
                <a:effectLst/>
                <a:latin typeface="+mn-lt"/>
                <a:ea typeface="+mn-ea"/>
                <a:cs typeface="+mn-cs"/>
              </a:rPr>
              <a:t>Module 8</a:t>
            </a:r>
            <a:r>
              <a:rPr lang="en-US" sz="1200" kern="1200" dirty="0" smtClean="0">
                <a:solidFill>
                  <a:schemeClr val="tx1"/>
                </a:solidFill>
                <a:effectLst/>
                <a:latin typeface="+mn-lt"/>
                <a:ea typeface="+mn-ea"/>
                <a:cs typeface="+mn-cs"/>
              </a:rPr>
              <a:t> in the toolkit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helps people understand how to find and choose financial services, products, and providers that meet their needs.</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There are many types of financial products and services that can help people: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Protect </a:t>
            </a:r>
            <a:r>
              <a:rPr lang="en-US" sz="1200" kern="1200" dirty="0" smtClean="0">
                <a:solidFill>
                  <a:schemeClr val="tx1"/>
                </a:solidFill>
                <a:effectLst/>
                <a:latin typeface="+mn-lt"/>
                <a:ea typeface="+mn-ea"/>
                <a:cs typeface="+mn-cs"/>
              </a:rPr>
              <a:t>their money and financial resources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Better manage </a:t>
            </a:r>
            <a:r>
              <a:rPr lang="en-US" sz="1200" kern="1200" dirty="0" smtClean="0">
                <a:solidFill>
                  <a:schemeClr val="tx1"/>
                </a:solidFill>
                <a:effectLst/>
                <a:latin typeface="+mn-lt"/>
                <a:ea typeface="+mn-ea"/>
                <a:cs typeface="+mn-cs"/>
              </a:rPr>
              <a:t>their money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More efficiently </a:t>
            </a:r>
            <a:r>
              <a:rPr lang="en-US" sz="1200" kern="1200" dirty="0" smtClean="0">
                <a:solidFill>
                  <a:schemeClr val="tx1"/>
                </a:solidFill>
                <a:effectLst/>
                <a:latin typeface="+mn-lt"/>
                <a:ea typeface="+mn-ea"/>
                <a:cs typeface="+mn-cs"/>
              </a:rPr>
              <a:t>pay for their current living expenses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Set aside </a:t>
            </a:r>
            <a:r>
              <a:rPr lang="en-US" sz="1200" kern="1200" dirty="0" smtClean="0">
                <a:solidFill>
                  <a:schemeClr val="tx1"/>
                </a:solidFill>
                <a:effectLst/>
                <a:latin typeface="+mn-lt"/>
                <a:ea typeface="+mn-ea"/>
                <a:cs typeface="+mn-cs"/>
              </a:rPr>
              <a:t>money for their goals or for future generations</a:t>
            </a:r>
            <a:endParaRPr lang="en-US" sz="11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Briefly explain that </a:t>
            </a:r>
            <a:r>
              <a:rPr lang="en-US" sz="1200" b="1" kern="1200" dirty="0" smtClean="0">
                <a:solidFill>
                  <a:schemeClr val="tx1"/>
                </a:solidFill>
                <a:effectLst/>
                <a:latin typeface="+mn-lt"/>
                <a:ea typeface="+mn-ea"/>
                <a:cs typeface="+mn-cs"/>
              </a:rPr>
              <a:t>Module 8</a:t>
            </a:r>
            <a:r>
              <a:rPr lang="en-US" sz="1200" kern="1200" dirty="0" smtClean="0">
                <a:solidFill>
                  <a:schemeClr val="tx1"/>
                </a:solidFill>
                <a:effectLst/>
                <a:latin typeface="+mn-lt"/>
                <a:ea typeface="+mn-ea"/>
                <a:cs typeface="+mn-cs"/>
              </a:rPr>
              <a:t> in</a:t>
            </a:r>
            <a:r>
              <a:rPr lang="en-US" sz="1200" i="0" kern="1200" dirty="0" smtClean="0">
                <a:solidFill>
                  <a:schemeClr val="tx1"/>
                </a:solidFill>
                <a:effectLst/>
                <a:latin typeface="+mn-lt"/>
                <a:ea typeface="+mn-ea"/>
                <a:cs typeface="+mn-cs"/>
              </a:rPr>
              <a:t> Focus on People with Disabilities </a:t>
            </a:r>
            <a:r>
              <a:rPr lang="en-US" sz="1200" kern="1200" dirty="0" smtClean="0">
                <a:solidFill>
                  <a:schemeClr val="tx1"/>
                </a:solidFill>
                <a:effectLst/>
                <a:latin typeface="+mn-lt"/>
                <a:ea typeface="+mn-ea"/>
                <a:cs typeface="+mn-cs"/>
              </a:rPr>
              <a:t>does not have any specific tools for people with disabilities. For information on financial tools, products and services,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refer to </a:t>
            </a:r>
            <a:r>
              <a:rPr lang="en-US" sz="1200" i="0" kern="1200" dirty="0" smtClean="0">
                <a:solidFill>
                  <a:schemeClr val="tx1"/>
                </a:solidFill>
                <a:effectLst/>
                <a:latin typeface="+mn-lt"/>
                <a:ea typeface="+mn-ea"/>
                <a:cs typeface="+mn-cs"/>
              </a:rPr>
              <a:t>the Your Money, Your Goals </a:t>
            </a:r>
            <a:r>
              <a:rPr lang="en-US" sz="1200" kern="1200" dirty="0" smtClean="0">
                <a:solidFill>
                  <a:schemeClr val="tx1"/>
                </a:solidFill>
                <a:effectLst/>
                <a:latin typeface="+mn-lt"/>
                <a:ea typeface="+mn-ea"/>
                <a:cs typeface="+mn-cs"/>
              </a:rPr>
              <a:t>toolkit</a:t>
            </a:r>
            <a:r>
              <a:rPr lang="en-US" sz="1200" i="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59</a:t>
            </a:fld>
            <a:endParaRPr lang="en-US"/>
          </a:p>
        </p:txBody>
      </p:sp>
    </p:spTree>
    <p:extLst>
      <p:ext uri="{BB962C8B-B14F-4D97-AF65-F5344CB8AC3E}">
        <p14:creationId xmlns:p14="http://schemas.microsoft.com/office/powerpoint/2010/main" val="59980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Use the following information to present slide content</a:t>
            </a:r>
            <a:r>
              <a:rPr lang="en-US" sz="1200" kern="1200" baseline="0" dirty="0" smtClean="0">
                <a:solidFill>
                  <a:schemeClr val="tx1"/>
                </a:solidFill>
                <a:effectLst/>
                <a:latin typeface="+mn-lt"/>
                <a:ea typeface="+mn-ea"/>
                <a:cs typeface="+mn-cs"/>
              </a:rPr>
              <a: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Americans with disabilities are confronted daily with significant obstacles as they go about their lives, such as lower rates of participation in the labor force and higher rates of poverty.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People with disabilities may have unique financial needs to achieve financial empowerment, such as navigating savings and benefits or paying for assistive devices.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addition to the challenges, there are opportunities represented by new policies and programs to help people with disabilities in their financial planning and saving.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smtClean="0">
                <a:solidFill>
                  <a:schemeClr val="tx1"/>
                </a:solidFill>
                <a:effectLst/>
                <a:latin typeface="+mn-lt"/>
                <a:ea typeface="+mn-ea"/>
                <a:cs typeface="+mn-cs"/>
              </a:rPr>
              <a:t>Focus on People with Disabilities is designed to help people with disabilities navigate both those challenges and opportunities as they make financial choices.</a:t>
            </a:r>
          </a:p>
          <a:p>
            <a:endParaRPr lang="en-US" b="0" dirty="0" smtClean="0"/>
          </a:p>
          <a:p>
            <a:r>
              <a:rPr lang="en-US" b="0" i="0" dirty="0" smtClean="0"/>
              <a:t>Note</a:t>
            </a:r>
            <a:r>
              <a:rPr lang="en-US" b="0" i="0" baseline="0" dirty="0" smtClean="0"/>
              <a:t> to facilitator: </a:t>
            </a:r>
            <a:r>
              <a:rPr lang="en-US" b="0" i="0" dirty="0" smtClean="0"/>
              <a:t>The</a:t>
            </a:r>
            <a:r>
              <a:rPr lang="en-US" b="0" i="0" baseline="0" dirty="0" smtClean="0"/>
              <a:t> following are </a:t>
            </a:r>
            <a:r>
              <a:rPr lang="en-US" b="0" i="0" dirty="0" smtClean="0"/>
              <a:t>links to the s</a:t>
            </a:r>
            <a:r>
              <a:rPr lang="en-US" b="0" i="0" baseline="0" dirty="0" smtClean="0"/>
              <a:t>tatistics referenced on the slide:</a:t>
            </a:r>
            <a:endParaRPr lang="en-US" b="0" i="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Unemployment statistic for 2018, released February 26, 2019: https://www.bls.gov/news.release/disabl.nr0.htm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a:t>
            </a:r>
            <a:r>
              <a:rPr lang="en-US" baseline="0" dirty="0" smtClean="0"/>
              <a:t> printed guide refers to a previously reported rate of 9%, but the slide has been updated to 8% to reflect 2018 full year data released in February 2019.</a:t>
            </a:r>
            <a:endParaRPr lang="en-US"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Poverty statistic: https://disabilitycompendium.org/</a:t>
            </a:r>
            <a:endParaRPr lang="en-US" sz="1200" kern="1200" dirty="0" smtClean="0">
              <a:solidFill>
                <a:schemeClr val="tx1"/>
              </a:solidFill>
              <a:effectLst/>
              <a:latin typeface="+mn-lt"/>
              <a:ea typeface="+mn-ea"/>
              <a:cs typeface="+mn-cs"/>
            </a:endParaRPr>
          </a:p>
          <a:p>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BAF53EF-993C-FF42-8B62-CEF57763A78D}" type="slidenum">
              <a:rPr lang="en-US" smtClean="0"/>
              <a:t>6</a:t>
            </a:fld>
            <a:endParaRPr lang="en-US"/>
          </a:p>
        </p:txBody>
      </p:sp>
    </p:spTree>
    <p:extLst>
      <p:ext uri="{BB962C8B-B14F-4D97-AF65-F5344CB8AC3E}">
        <p14:creationId xmlns:p14="http://schemas.microsoft.com/office/powerpoint/2010/main" val="26423038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Introduce </a:t>
            </a:r>
            <a:r>
              <a:rPr lang="en-US" sz="1200" b="1" kern="1200" dirty="0" smtClean="0">
                <a:solidFill>
                  <a:schemeClr val="tx1"/>
                </a:solidFill>
                <a:effectLst/>
                <a:latin typeface="+mn-lt"/>
                <a:ea typeface="+mn-ea"/>
                <a:cs typeface="+mn-cs"/>
              </a:rPr>
              <a:t>Module 9: Protecting your Money</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on </a:t>
            </a:r>
            <a:r>
              <a:rPr lang="en-US" sz="1200" kern="1200" dirty="0" smtClean="0">
                <a:solidFill>
                  <a:schemeClr val="tx1"/>
                </a:solidFill>
                <a:effectLst/>
                <a:latin typeface="+mn-lt"/>
                <a:ea typeface="+mn-ea"/>
                <a:cs typeface="+mn-cs"/>
              </a:rPr>
              <a:t>page 53 </a:t>
            </a:r>
            <a:r>
              <a:rPr lang="en-US" sz="1200" i="0" kern="1200" dirty="0" smtClean="0">
                <a:solidFill>
                  <a:schemeClr val="tx1"/>
                </a:solidFill>
                <a:effectLst/>
                <a:latin typeface="+mn-lt"/>
                <a:ea typeface="+mn-ea"/>
                <a:cs typeface="+mn-cs"/>
              </a:rPr>
              <a:t>in the guide.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This module highlights the importance of identifying and addressing financial abuse, fraud, and exploitation.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explains what to do if identity theft and financial abuse have taken place.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It also provides information on how to submit complaints to the Bureau if the consumer has a problem with a financial product or service.</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60</a:t>
            </a:fld>
            <a:endParaRPr lang="en-US"/>
          </a:p>
        </p:txBody>
      </p:sp>
    </p:spTree>
    <p:extLst>
      <p:ext uri="{BB962C8B-B14F-4D97-AF65-F5344CB8AC3E}">
        <p14:creationId xmlns:p14="http://schemas.microsoft.com/office/powerpoint/2010/main" val="27933105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a:t>
            </a:r>
            <a:r>
              <a:rPr lang="en-US" sz="1200" kern="1200" baseline="0" dirty="0" smtClean="0">
                <a:solidFill>
                  <a:schemeClr val="tx1"/>
                </a:solidFill>
                <a:effectLst/>
                <a:latin typeface="+mn-lt"/>
                <a:ea typeface="+mn-ea"/>
                <a:cs typeface="+mn-cs"/>
              </a:rPr>
              <a:t> following information to present slide content: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Financial exploitation is defined as the illegal or improper use of an individual’s funds, property, or assets.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While many people are at risk of having their identity stolen in general, people with disabilities may face a higher risk of identity theft, financial abuse, and financial exploitation. </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This can occur through fraud or scams, or when caregivers, family members, or others improperly use an individual’s financial resources.</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other circumstances that put people with disabilities at risk. By being aware of potential exploitation, it is possible to act quickly to protect a person’s financial well-being. </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61</a:t>
            </a:fld>
            <a:endParaRPr lang="en-US"/>
          </a:p>
        </p:txBody>
      </p:sp>
    </p:spTree>
    <p:extLst>
      <p:ext uri="{BB962C8B-B14F-4D97-AF65-F5344CB8AC3E}">
        <p14:creationId xmlns:p14="http://schemas.microsoft.com/office/powerpoint/2010/main" val="27277231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Present</a:t>
            </a:r>
            <a:r>
              <a:rPr lang="en-US" sz="1200" kern="1200" baseline="0" dirty="0" smtClean="0">
                <a:solidFill>
                  <a:schemeClr val="tx1"/>
                </a:solidFill>
                <a:effectLst/>
                <a:latin typeface="+mn-lt"/>
                <a:ea typeface="+mn-ea"/>
                <a:cs typeface="+mn-cs"/>
              </a:rPr>
              <a:t> slide content. </a:t>
            </a:r>
          </a:p>
          <a:p>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Explain that</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following circumstances or conditions may make a person at risk for financial exploitation: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Having regular income and accumulated assets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Being trusting and polite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Being lonely and socially isolated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Being reluctant to report exploitation by family member, caregiver, or someone they depend 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Fearing rejection or more retaliation by the exploiter</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Being unfamiliar with managing financial matters, and</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Having cognitive impairments that affect financial decision-making and judgment</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62</a:t>
            </a:fld>
            <a:endParaRPr lang="en-US"/>
          </a:p>
        </p:txBody>
      </p:sp>
    </p:spTree>
    <p:extLst>
      <p:ext uri="{BB962C8B-B14F-4D97-AF65-F5344CB8AC3E}">
        <p14:creationId xmlns:p14="http://schemas.microsoft.com/office/powerpoint/2010/main" val="725740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Module 9</a:t>
            </a:r>
            <a:r>
              <a:rPr lang="en-US" sz="1200" kern="1200" dirty="0" smtClean="0">
                <a:solidFill>
                  <a:schemeClr val="tx1"/>
                </a:solidFill>
                <a:effectLst/>
                <a:latin typeface="+mn-lt"/>
                <a:ea typeface="+mn-ea"/>
                <a:cs typeface="+mn-cs"/>
              </a:rPr>
              <a:t> includes a tool on “</a:t>
            </a:r>
            <a:r>
              <a:rPr lang="en-US" sz="1200" b="1" kern="1200" dirty="0" smtClean="0">
                <a:solidFill>
                  <a:schemeClr val="tx1"/>
                </a:solidFill>
                <a:effectLst/>
                <a:latin typeface="+mn-lt"/>
                <a:ea typeface="+mn-ea"/>
                <a:cs typeface="+mn-cs"/>
              </a:rPr>
              <a:t>Identifying financial abuse and exploitation</a:t>
            </a:r>
            <a:r>
              <a:rPr lang="en-US" sz="1200" b="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This tool starts on page 59 in </a:t>
            </a:r>
            <a:r>
              <a:rPr lang="en-US" sz="1200" i="0" kern="1200" dirty="0" smtClean="0">
                <a:solidFill>
                  <a:schemeClr val="tx1"/>
                </a:solidFill>
                <a:effectLst/>
                <a:latin typeface="+mn-lt"/>
                <a:ea typeface="+mn-ea"/>
                <a:cs typeface="+mn-cs"/>
              </a:rPr>
              <a:t>the guide.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identifying financial exploitation may be difficult for a number of reasons:</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First of all, individuals may be reluctant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say anything about what is happening to them out of embarrassment and shame, fear of reprisal, dependency on the perpetrator of the offense, or fear of further straining a family relationship.</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Family members or close friends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may be unaware of the situation regarding financial exploitation – or they may be the individuals committing financial exploitation or abuse. </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63</a:t>
            </a:fld>
            <a:endParaRPr lang="en-US"/>
          </a:p>
        </p:txBody>
      </p:sp>
    </p:spTree>
    <p:extLst>
      <p:ext uri="{BB962C8B-B14F-4D97-AF65-F5344CB8AC3E}">
        <p14:creationId xmlns:p14="http://schemas.microsoft.com/office/powerpoint/2010/main" val="21407631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image of the first part of the </a:t>
            </a:r>
            <a:r>
              <a:rPr lang="en-US" sz="1200" b="1" kern="1200" dirty="0" smtClean="0">
                <a:solidFill>
                  <a:schemeClr val="tx1"/>
                </a:solidFill>
                <a:effectLst/>
                <a:latin typeface="+mn-lt"/>
                <a:ea typeface="+mn-ea"/>
                <a:cs typeface="+mn-cs"/>
              </a:rPr>
              <a:t>“Identifying financial abuse and exploitation”</a:t>
            </a:r>
            <a:r>
              <a:rPr lang="en-US" sz="1200" kern="1200" dirty="0" smtClean="0">
                <a:solidFill>
                  <a:schemeClr val="tx1"/>
                </a:solidFill>
                <a:effectLst/>
                <a:latin typeface="+mn-lt"/>
                <a:ea typeface="+mn-ea"/>
                <a:cs typeface="+mn-cs"/>
              </a:rPr>
              <a:t> tool on page 60 in</a:t>
            </a:r>
            <a:r>
              <a:rPr lang="en-US" sz="1200" i="0" kern="1200" dirty="0" smtClean="0">
                <a:solidFill>
                  <a:schemeClr val="tx1"/>
                </a:solidFill>
                <a:effectLst/>
                <a:latin typeface="+mn-lt"/>
                <a:ea typeface="+mn-ea"/>
                <a:cs typeface="+mn-cs"/>
              </a:rPr>
              <a:t> Focus on People with Disabilities.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Describe</a:t>
            </a:r>
            <a:r>
              <a:rPr lang="en-US" sz="1200" kern="1200" baseline="0" dirty="0" smtClean="0">
                <a:solidFill>
                  <a:schemeClr val="tx1"/>
                </a:solidFill>
                <a:effectLst/>
                <a:latin typeface="+mn-lt"/>
                <a:ea typeface="+mn-ea"/>
                <a:cs typeface="+mn-cs"/>
              </a:rPr>
              <a:t> how to use the tool.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It provides instructions as well as the many types of situations that a person experiencing financial abuse and exploitation may encounter. Read through the list of signs that financial exploitation may be occurring; then check the box if any are suspected, observed, or reported; and finally use this information to help decide whether to get assistance.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“Identifying financial abuse and exploitation”</a:t>
            </a:r>
            <a:r>
              <a:rPr lang="en-US" sz="1200" kern="1200" dirty="0" smtClean="0">
                <a:solidFill>
                  <a:schemeClr val="tx1"/>
                </a:solidFill>
                <a:effectLst/>
                <a:latin typeface="+mn-lt"/>
                <a:ea typeface="+mn-ea"/>
                <a:cs typeface="+mn-cs"/>
              </a:rPr>
              <a:t> tool includes 3 main sections.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Each one has a list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potential examples of financial exploitation to watch out for, and report if needed.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3 main sections include the following:</a:t>
            </a: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smtClean="0">
                <a:solidFill>
                  <a:schemeClr val="tx1"/>
                </a:solidFill>
                <a:effectLst/>
                <a:latin typeface="+mn-lt"/>
                <a:ea typeface="+mn-ea"/>
                <a:cs typeface="+mn-cs"/>
              </a:rPr>
              <a:t>Unusual transactions.</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For example, t</a:t>
            </a:r>
            <a:r>
              <a:rPr lang="en-US" altLang="en-US" dirty="0" smtClean="0"/>
              <a:t>he individual takes out a large, unexplained loan or reverse mortgage.</a:t>
            </a:r>
            <a:endParaRPr lang="en-US" sz="120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Changed environment.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example, the l</a:t>
            </a:r>
            <a:r>
              <a:rPr lang="en-US" altLang="en-US" dirty="0" smtClean="0"/>
              <a:t>iving conditions are below expectations in spite of financial resources.</a:t>
            </a:r>
            <a:endParaRPr lang="en-US" sz="1200" kern="1200" dirty="0" smtClean="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smtClean="0">
                <a:solidFill>
                  <a:schemeClr val="tx1"/>
                </a:solidFill>
                <a:effectLst/>
                <a:latin typeface="+mn-lt"/>
                <a:ea typeface="+mn-ea"/>
                <a:cs typeface="+mn-cs"/>
              </a:rPr>
              <a:t>Unusual behavior.</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For example, t</a:t>
            </a:r>
            <a:r>
              <a:rPr lang="en-US" altLang="en-US" dirty="0" smtClean="0"/>
              <a:t>he individual seems suddenly more fearful and becomes reluctant to talk about topics that were once routine conversations.</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64</a:t>
            </a:fld>
            <a:endParaRPr lang="en-US"/>
          </a:p>
        </p:txBody>
      </p:sp>
    </p:spTree>
    <p:extLst>
      <p:ext uri="{BB962C8B-B14F-4D97-AF65-F5344CB8AC3E}">
        <p14:creationId xmlns:p14="http://schemas.microsoft.com/office/powerpoint/2010/main" val="1961850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an image of the second part of the </a:t>
            </a:r>
            <a:r>
              <a:rPr lang="en-US" sz="1200" b="1" kern="1200" dirty="0" smtClean="0">
                <a:solidFill>
                  <a:schemeClr val="tx1"/>
                </a:solidFill>
                <a:effectLst/>
                <a:latin typeface="+mn-lt"/>
                <a:ea typeface="+mn-ea"/>
                <a:cs typeface="+mn-cs"/>
              </a:rPr>
              <a:t>“Identifying financial abuse and exploitation”</a:t>
            </a:r>
            <a:r>
              <a:rPr lang="en-US" sz="1200" kern="1200" dirty="0" smtClean="0">
                <a:solidFill>
                  <a:schemeClr val="tx1"/>
                </a:solidFill>
                <a:effectLst/>
                <a:latin typeface="+mn-lt"/>
                <a:ea typeface="+mn-ea"/>
                <a:cs typeface="+mn-cs"/>
              </a:rPr>
              <a:t> tool on page 61 in </a:t>
            </a:r>
            <a:r>
              <a:rPr lang="en-US" sz="1200" i="0" kern="1200" dirty="0" smtClean="0">
                <a:solidFill>
                  <a:schemeClr val="tx1"/>
                </a:solidFill>
                <a:effectLst/>
                <a:latin typeface="+mn-lt"/>
                <a:ea typeface="+mn-ea"/>
                <a:cs typeface="+mn-cs"/>
              </a:rPr>
              <a:t>the guide.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a:t>
            </a:r>
            <a:r>
              <a:rPr lang="en-US" sz="1200" kern="1200" baseline="0" dirty="0" smtClean="0">
                <a:solidFill>
                  <a:schemeClr val="tx1"/>
                </a:solidFill>
                <a:effectLst/>
                <a:latin typeface="+mn-lt"/>
                <a:ea typeface="+mn-ea"/>
                <a:cs typeface="+mn-cs"/>
              </a:rPr>
              <a:t> that i</a:t>
            </a:r>
            <a:r>
              <a:rPr lang="en-US" sz="1200" kern="1200" dirty="0" smtClean="0">
                <a:solidFill>
                  <a:schemeClr val="tx1"/>
                </a:solidFill>
                <a:effectLst/>
                <a:latin typeface="+mn-lt"/>
                <a:ea typeface="+mn-ea"/>
                <a:cs typeface="+mn-cs"/>
              </a:rPr>
              <a:t>t includes the last two sections of this tool.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section on “Changed environment” includes “living conditions are below expectations in spite of financial resources” or some of “the individual’s personal belongings, important papers, credit cards, or identification documents go missing.”</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The section on “Unusual behavior,” includes “individuals seem suddenly more fearful and reluctant to talk about topics that were once routine” or that the individual does not know how much income they receive and a caregiver is unwilling to share that information when asked.</a:t>
            </a:r>
            <a:endParaRPr lang="en-US" sz="1100"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Explain that</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his tool can be a useful resource for exploring and determining whether someone is in a dangerous situation. It can be valuable educational tool as you work with the people you serve – or as a tool for friends, family members, or other individuals who may be concerned about the safety and well-being of a person with a disability.</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65</a:t>
            </a:fld>
            <a:endParaRPr lang="en-US"/>
          </a:p>
        </p:txBody>
      </p:sp>
    </p:spTree>
    <p:extLst>
      <p:ext uri="{BB962C8B-B14F-4D97-AF65-F5344CB8AC3E}">
        <p14:creationId xmlns:p14="http://schemas.microsoft.com/office/powerpoint/2010/main" val="3578320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a:t>
            </a:r>
            <a:r>
              <a:rPr lang="en-US" sz="1200" kern="1200" baseline="0" dirty="0" smtClean="0">
                <a:solidFill>
                  <a:schemeClr val="tx1"/>
                </a:solidFill>
                <a:effectLst/>
                <a:latin typeface="+mn-lt"/>
                <a:ea typeface="+mn-ea"/>
                <a:cs typeface="+mn-cs"/>
              </a:rPr>
              <a:t> the following information to present the slide content:</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Financial exploitation often goes unreported because people do not know which steps to take, even if somebody would like to report it.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Remember, you do not need to prove that financial exploitation and/or abuse are occurring to report it. It is up to the professionals to take action if you suspect abuse.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Here is a list of resources that may help if you suspect financial abuse or exploitation.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Contact your Adult Protective Services agency.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Report financial fraud to your state’s attorney general’s office.</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Seek legal assistance to help you with getting back money or property that was taken or to get protection from additional exploitation.</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Contact your local Area Agency on Aging if the individual is an older individual.</a:t>
            </a:r>
            <a:endParaRPr lang="en-US" sz="11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other resources available the guide, including links and phone numbers to these agencies and for the Federal Trade Commission and Legal Services Corporation. You can also submit a complaint to the Bureau if the complaint is about a consumer financial product or service. </a:t>
            </a:r>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66</a:t>
            </a:fld>
            <a:endParaRPr lang="en-US"/>
          </a:p>
        </p:txBody>
      </p:sp>
    </p:spTree>
    <p:extLst>
      <p:ext uri="{BB962C8B-B14F-4D97-AF65-F5344CB8AC3E}">
        <p14:creationId xmlns:p14="http://schemas.microsoft.com/office/powerpoint/2010/main" val="35691185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Refer participants to the CFPB complaint contact information on slide and in their toolkit, on page </a:t>
            </a:r>
            <a:r>
              <a:rPr lang="en-US" dirty="0">
                <a:solidFill>
                  <a:schemeClr val="dk1"/>
                </a:solidFill>
                <a:ea typeface="Calibri"/>
                <a:cs typeface="Calibri"/>
                <a:sym typeface="Calibri"/>
              </a:rPr>
              <a:t>240. </a:t>
            </a:r>
            <a:endParaRPr lang="en-US" dirty="0" smtClean="0">
              <a:solidFill>
                <a:schemeClr val="dk1"/>
              </a:solidFill>
              <a:ea typeface="Calibri"/>
              <a:cs typeface="Calibri"/>
              <a:sym typeface="Calibri"/>
            </a:endParaRPr>
          </a:p>
          <a:p>
            <a:pPr>
              <a:buFont typeface="Arial" panose="020B0604020202020204" pitchFamily="34" charset="0"/>
              <a:buChar char="•"/>
            </a:pPr>
            <a:endParaRPr lang="en-US" dirty="0">
              <a:solidFill>
                <a:schemeClr val="dk1"/>
              </a:solidFill>
              <a:ea typeface="Calibri"/>
              <a:cs typeface="Calibri"/>
              <a:sym typeface="Calibri"/>
            </a:endParaRPr>
          </a:p>
          <a:p>
            <a:r>
              <a:rPr lang="en-US" dirty="0" smtClean="0">
                <a:solidFill>
                  <a:schemeClr val="dk1"/>
                </a:solidFill>
                <a:ea typeface="Calibri"/>
                <a:cs typeface="Calibri"/>
                <a:sym typeface="Calibri"/>
              </a:rPr>
              <a:t>Explain that you can </a:t>
            </a:r>
            <a:r>
              <a:rPr lang="en-US" dirty="0">
                <a:solidFill>
                  <a:schemeClr val="dk1"/>
                </a:solidFill>
                <a:ea typeface="Calibri"/>
                <a:cs typeface="Calibri"/>
                <a:sym typeface="Calibri"/>
              </a:rPr>
              <a:t>submit a complaint </a:t>
            </a:r>
            <a:r>
              <a:rPr lang="en-US" dirty="0" smtClean="0">
                <a:solidFill>
                  <a:schemeClr val="dk1"/>
                </a:solidFill>
                <a:ea typeface="Calibri"/>
                <a:cs typeface="Calibri"/>
                <a:sym typeface="Calibri"/>
              </a:rPr>
              <a:t>online, by mail, or over </a:t>
            </a:r>
            <a:r>
              <a:rPr lang="en-US" dirty="0">
                <a:solidFill>
                  <a:schemeClr val="dk1"/>
                </a:solidFill>
                <a:ea typeface="Calibri"/>
                <a:cs typeface="Calibri"/>
                <a:sym typeface="Calibri"/>
              </a:rPr>
              <a:t>the phone by calling the </a:t>
            </a:r>
            <a:r>
              <a:rPr lang="en-US" dirty="0" smtClean="0">
                <a:solidFill>
                  <a:schemeClr val="dk1"/>
                </a:solidFill>
                <a:ea typeface="Calibri"/>
                <a:cs typeface="Calibri"/>
                <a:sym typeface="Calibri"/>
              </a:rPr>
              <a:t>CFPB </a:t>
            </a:r>
            <a:r>
              <a:rPr lang="en-US" dirty="0">
                <a:solidFill>
                  <a:schemeClr val="dk1"/>
                </a:solidFill>
                <a:ea typeface="Calibri"/>
                <a:cs typeface="Calibri"/>
                <a:sym typeface="Calibri"/>
              </a:rPr>
              <a:t>at </a:t>
            </a:r>
            <a:r>
              <a:rPr lang="en-US" dirty="0" smtClean="0"/>
              <a:t>855-411-2372</a:t>
            </a:r>
            <a:r>
              <a:rPr lang="en-US" dirty="0" smtClean="0">
                <a:solidFill>
                  <a:schemeClr val="dk1"/>
                </a:solidFill>
                <a:ea typeface="Calibri"/>
                <a:cs typeface="Calibri"/>
                <a:sym typeface="Calibri"/>
              </a:rPr>
              <a:t>, </a:t>
            </a:r>
            <a:r>
              <a:rPr lang="en-US" dirty="0">
                <a:solidFill>
                  <a:schemeClr val="dk1"/>
                </a:solidFill>
                <a:ea typeface="Calibri"/>
                <a:cs typeface="Calibri"/>
                <a:sym typeface="Calibri"/>
              </a:rPr>
              <a:t>toll free. </a:t>
            </a:r>
            <a:r>
              <a:rPr lang="en-US" dirty="0" smtClean="0"/>
              <a:t>The </a:t>
            </a:r>
            <a:r>
              <a:rPr lang="en-US" dirty="0"/>
              <a:t>TTY/TDD phone line for CFPB </a:t>
            </a:r>
            <a:r>
              <a:rPr lang="en-US" dirty="0" smtClean="0"/>
              <a:t>is 1-855-729-2372</a:t>
            </a:r>
            <a:r>
              <a:rPr lang="en-US" dirty="0"/>
              <a:t>. </a:t>
            </a:r>
            <a:r>
              <a:rPr lang="en-US" dirty="0">
                <a:solidFill>
                  <a:schemeClr val="dk1"/>
                </a:solidFill>
                <a:ea typeface="Calibri"/>
                <a:cs typeface="Calibri"/>
                <a:sym typeface="Calibri"/>
              </a:rPr>
              <a:t>U.S.-based call centers can help you in over 180 languages and can also take calls from consumers who are deaf, have hearing loss, or have speech disabilities. Live operators in Spanish are available.</a:t>
            </a:r>
          </a:p>
          <a:p>
            <a:endParaRPr lang="en-US" b="1" dirty="0" smtClean="0">
              <a:solidFill>
                <a:schemeClr val="dk1"/>
              </a:solidFill>
              <a:ea typeface="Calibri"/>
              <a:cs typeface="Calibri"/>
              <a:sym typeface="Calibri"/>
            </a:endParaRPr>
          </a:p>
          <a:p>
            <a:r>
              <a:rPr lang="en-US" b="1" dirty="0" smtClean="0">
                <a:solidFill>
                  <a:schemeClr val="dk1"/>
                </a:solidFill>
                <a:ea typeface="Calibri"/>
                <a:cs typeface="Calibri"/>
                <a:sym typeface="Calibri"/>
              </a:rPr>
              <a:t>You </a:t>
            </a:r>
            <a:r>
              <a:rPr lang="en-US" b="1" dirty="0">
                <a:solidFill>
                  <a:schemeClr val="dk1"/>
                </a:solidFill>
                <a:ea typeface="Calibri"/>
                <a:cs typeface="Calibri"/>
                <a:sym typeface="Calibri"/>
              </a:rPr>
              <a:t>can submit a complaint on behalf of someone else following the directions on the site.</a:t>
            </a:r>
            <a:endParaRPr lang="en-US" dirty="0">
              <a:solidFill>
                <a:schemeClr val="dk1"/>
              </a:solidFill>
              <a:ea typeface="Calibri"/>
              <a:cs typeface="Calibri"/>
              <a:sym typeface="Calibri"/>
            </a:endParaRPr>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Explain the following:</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An empowered consumer understands their rights. When you know you have rights, you can take steps to protect yourself. There are many laws that protect your rights when it comes to financial products and services. It is the CFPB’s job to enforce these laws and handle consumers’ complaints about financial products and services.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The CFPB has already handled over 1.5 million consumer complaints about:</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cards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Mortgages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Bank accounts and services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Student loans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Vehicle loans or leases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Payday loans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consumer loans (including installment loans, pawn loans, and title loans)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Debt collection</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Money transfers or virtual currency</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Credit reporting</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Prepaid cards</a:t>
            </a:r>
          </a:p>
          <a:p>
            <a:pPr lvl="3">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Other financial services (including check cashing, money orders, cashier’s checks, credit repair, debt settlement, refund anticipation loans, foreign currency exchange, and traveler’s checks)</a:t>
            </a:r>
          </a:p>
          <a:p>
            <a:pPr lvl="1">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Every complaint the CFPB receives gives them insights into problems that people are experiencing in the marketplace and helps them to identify and prioritize problems for potential action.</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48354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sng" strike="noStrike" cap="none" dirty="0" smtClean="0">
                <a:solidFill>
                  <a:schemeClr val="dk1"/>
                </a:solidFill>
                <a:effectLst/>
                <a:latin typeface="Calibri"/>
                <a:ea typeface="Calibri"/>
                <a:cs typeface="Calibri"/>
                <a:sym typeface="Calibri"/>
              </a:rPr>
              <a:t>Instructions for facilitator:</a:t>
            </a:r>
            <a:endParaRPr lang="en-US" sz="1200" b="0" i="0" u="none" strike="noStrike" cap="none" dirty="0" smtClean="0">
              <a:solidFill>
                <a:schemeClr val="dk1"/>
              </a:solidFill>
              <a:effectLst/>
              <a:latin typeface="Calibri"/>
              <a:ea typeface="Calibri"/>
              <a:cs typeface="Calibri"/>
              <a:sym typeface="Calibri"/>
            </a:endParaRPr>
          </a:p>
          <a:p>
            <a:r>
              <a:rPr lang="en-US" dirty="0" smtClean="0">
                <a:solidFill>
                  <a:schemeClr val="dk1"/>
                </a:solidFill>
                <a:ea typeface="Calibri"/>
                <a:cs typeface="Calibri"/>
                <a:sym typeface="Calibri"/>
              </a:rPr>
              <a:t>Participants should see the corresponding </a:t>
            </a:r>
            <a:r>
              <a:rPr lang="en-US" dirty="0">
                <a:solidFill>
                  <a:schemeClr val="dk1"/>
                </a:solidFill>
                <a:ea typeface="Calibri"/>
                <a:cs typeface="Calibri"/>
                <a:sym typeface="Calibri"/>
              </a:rPr>
              <a:t>section of the toolkit: The “Submitting a complaint” handout </a:t>
            </a:r>
            <a:r>
              <a:rPr lang="en-US" dirty="0" smtClean="0">
                <a:solidFill>
                  <a:schemeClr val="dk1"/>
                </a:solidFill>
                <a:ea typeface="Calibri"/>
                <a:cs typeface="Calibri"/>
                <a:sym typeface="Calibri"/>
              </a:rPr>
              <a:t>is in </a:t>
            </a:r>
            <a:r>
              <a:rPr lang="en-US" dirty="0">
                <a:solidFill>
                  <a:schemeClr val="dk1"/>
                </a:solidFill>
                <a:ea typeface="Calibri"/>
                <a:cs typeface="Calibri"/>
                <a:sym typeface="Calibri"/>
              </a:rPr>
              <a:t>Module 9, page </a:t>
            </a:r>
            <a:r>
              <a:rPr lang="en-US" dirty="0" smtClean="0">
                <a:solidFill>
                  <a:schemeClr val="dk1"/>
                </a:solidFill>
                <a:ea typeface="Calibri"/>
                <a:cs typeface="Calibri"/>
                <a:sym typeface="Calibri"/>
              </a:rPr>
              <a:t>240</a:t>
            </a:r>
            <a:r>
              <a:rPr lang="en-US" b="1" dirty="0" smtClean="0">
                <a:solidFill>
                  <a:schemeClr val="dk1"/>
                </a:solidFill>
                <a:ea typeface="Calibri"/>
                <a:cs typeface="Calibri"/>
                <a:sym typeface="Calibri"/>
              </a:rPr>
              <a:t>.</a:t>
            </a:r>
            <a:endParaRPr lang="en-US" dirty="0">
              <a:solidFill>
                <a:schemeClr val="dk1"/>
              </a:solidFill>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 </a:t>
            </a: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Review the steps in the complaint submission process. If possible, walk through the steps on the website </a:t>
            </a:r>
            <a:r>
              <a:rPr lang="es-419" dirty="0">
                <a:hlinkClick r:id="rId3"/>
              </a:rPr>
              <a:t>https://www.consumerfinance.gov/complaint</a:t>
            </a:r>
            <a:r>
              <a:rPr lang="es-419" dirty="0" smtClean="0">
                <a:hlinkClick r:id="rId3"/>
              </a:rPr>
              <a:t>/</a:t>
            </a:r>
            <a:endParaRPr lang="en-US" sz="1200" b="0" i="0" u="none" strike="noStrike" cap="none" dirty="0" smtClean="0">
              <a:solidFill>
                <a:schemeClr val="dk1"/>
              </a:solidFill>
              <a:effectLst/>
              <a:latin typeface="Calibri"/>
              <a:ea typeface="Calibri"/>
              <a:cs typeface="Calibri"/>
              <a:sym typeface="Calibri"/>
            </a:endParaRPr>
          </a:p>
          <a:p>
            <a:pPr lvl="0"/>
            <a:endParaRPr lang="en-US" sz="1200" b="0" i="0" u="none" strike="noStrike" cap="none" dirty="0" smtClean="0">
              <a:solidFill>
                <a:schemeClr val="dk1"/>
              </a:solidFill>
              <a:effectLst/>
              <a:latin typeface="Calibri"/>
              <a:ea typeface="Calibri"/>
              <a:cs typeface="Calibri"/>
              <a:sym typeface="Calibri"/>
            </a:endParaRPr>
          </a:p>
          <a:p>
            <a:pPr lvl="1"/>
            <a:r>
              <a:rPr lang="en-US" sz="1200" b="0" i="0" u="none" strike="noStrike" cap="none" dirty="0" smtClean="0">
                <a:solidFill>
                  <a:schemeClr val="dk1"/>
                </a:solidFill>
                <a:effectLst/>
                <a:latin typeface="Calibri"/>
                <a:ea typeface="Calibri"/>
                <a:cs typeface="Calibri"/>
                <a:sym typeface="Calibri"/>
              </a:rPr>
              <a:t>Step 1: What is this complaint about?</a:t>
            </a:r>
          </a:p>
          <a:p>
            <a:pPr lvl="1"/>
            <a:r>
              <a:rPr lang="en-US" sz="1200" b="0" i="0" u="none" strike="noStrike" cap="none" dirty="0" smtClean="0">
                <a:solidFill>
                  <a:schemeClr val="dk1"/>
                </a:solidFill>
                <a:effectLst/>
                <a:latin typeface="Calibri"/>
                <a:ea typeface="Calibri"/>
                <a:cs typeface="Calibri"/>
                <a:sym typeface="Calibri"/>
              </a:rPr>
              <a:t>Step 2: What type of problem are you having?</a:t>
            </a:r>
          </a:p>
          <a:p>
            <a:pPr lvl="1"/>
            <a:r>
              <a:rPr lang="en-US" sz="1200" b="0" i="0" u="none" strike="noStrike" cap="none" dirty="0" smtClean="0">
                <a:solidFill>
                  <a:schemeClr val="dk1"/>
                </a:solidFill>
                <a:effectLst/>
                <a:latin typeface="Calibri"/>
                <a:ea typeface="Calibri"/>
                <a:cs typeface="Calibri"/>
                <a:sym typeface="Calibri"/>
              </a:rPr>
              <a:t>Step 3: What happened?</a:t>
            </a:r>
          </a:p>
          <a:p>
            <a:pPr lvl="1"/>
            <a:r>
              <a:rPr lang="en-US" sz="1200" b="0" i="0" u="none" strike="noStrike" cap="none" dirty="0" smtClean="0">
                <a:solidFill>
                  <a:schemeClr val="dk1"/>
                </a:solidFill>
                <a:effectLst/>
                <a:latin typeface="Calibri"/>
                <a:ea typeface="Calibri"/>
                <a:cs typeface="Calibri"/>
                <a:sym typeface="Calibri"/>
              </a:rPr>
              <a:t>Step 4: What company is this complaint about?</a:t>
            </a:r>
          </a:p>
          <a:p>
            <a:pPr lvl="1"/>
            <a:r>
              <a:rPr lang="en-US" sz="1200" b="0" i="0" u="none" strike="noStrike" cap="none" dirty="0" smtClean="0">
                <a:solidFill>
                  <a:schemeClr val="dk1"/>
                </a:solidFill>
                <a:effectLst/>
                <a:latin typeface="Calibri"/>
                <a:ea typeface="Calibri"/>
                <a:cs typeface="Calibri"/>
                <a:sym typeface="Calibri"/>
              </a:rPr>
              <a:t>Step 5: Who are the people involved?</a:t>
            </a:r>
          </a:p>
          <a:p>
            <a:pPr lvl="0">
              <a:buFont typeface="Arial" panose="020B0604020202020204" pitchFamily="34" charset="0"/>
              <a:buChar char="•"/>
            </a:pPr>
            <a:endParaRPr lang="en-US" sz="1200" b="0" i="0" u="none" strike="noStrike" cap="none" dirty="0" smtClean="0">
              <a:solidFill>
                <a:schemeClr val="dk1"/>
              </a:solidFill>
              <a:effectLst/>
              <a:latin typeface="Calibri"/>
              <a:ea typeface="Calibri"/>
              <a:cs typeface="Calibri"/>
              <a:sym typeface="Calibri"/>
            </a:endParaRPr>
          </a:p>
          <a:p>
            <a:pPr lvl="0">
              <a:buFont typeface="Arial" panose="020B0604020202020204" pitchFamily="34" charset="0"/>
              <a:buChar char="•"/>
            </a:pPr>
            <a:r>
              <a:rPr lang="en-US" sz="1200" b="0" i="0" u="none" strike="noStrike" cap="none" dirty="0" smtClean="0">
                <a:solidFill>
                  <a:schemeClr val="dk1"/>
                </a:solidFill>
                <a:effectLst/>
                <a:latin typeface="Calibri"/>
                <a:ea typeface="Calibri"/>
                <a:cs typeface="Calibri"/>
                <a:sym typeface="Calibri"/>
              </a:rPr>
              <a:t>Be sure to highlight that someone can submit a complaint on behalf of another.</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0647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Congratulate participants</a:t>
            </a:r>
            <a:r>
              <a:rPr lang="en-US" sz="1200" i="0" kern="1200" baseline="0" dirty="0" smtClean="0">
                <a:solidFill>
                  <a:schemeClr val="tx1"/>
                </a:solidFill>
                <a:effectLst/>
                <a:latin typeface="+mn-lt"/>
                <a:ea typeface="+mn-ea"/>
                <a:cs typeface="+mn-cs"/>
              </a:rPr>
              <a:t> for having </a:t>
            </a:r>
            <a:r>
              <a:rPr lang="en-US" sz="1200" i="0" kern="1200" dirty="0" smtClean="0">
                <a:solidFill>
                  <a:schemeClr val="tx1"/>
                </a:solidFill>
                <a:effectLst/>
                <a:latin typeface="+mn-lt"/>
                <a:ea typeface="+mn-ea"/>
                <a:cs typeface="+mn-cs"/>
              </a:rPr>
              <a:t>completed an in-depth training</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of Focus on People with Disabilities a companion guide to Your Money, Your Goals.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AF53EF-993C-FF42-8B62-CEF57763A78D}" type="slidenum">
              <a:rPr lang="en-US" smtClean="0"/>
              <a:t>69</a:t>
            </a:fld>
            <a:endParaRPr lang="en-US"/>
          </a:p>
        </p:txBody>
      </p:sp>
    </p:spTree>
    <p:extLst>
      <p:ext uri="{BB962C8B-B14F-4D97-AF65-F5344CB8AC3E}">
        <p14:creationId xmlns:p14="http://schemas.microsoft.com/office/powerpoint/2010/main" val="319612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that the image</a:t>
            </a:r>
            <a:r>
              <a:rPr lang="en-US" sz="1200" kern="1200" baseline="0" dirty="0" smtClean="0">
                <a:solidFill>
                  <a:schemeClr val="tx1"/>
                </a:solidFill>
                <a:effectLst/>
                <a:latin typeface="+mn-lt"/>
                <a:ea typeface="+mn-ea"/>
                <a:cs typeface="+mn-cs"/>
              </a:rPr>
              <a:t> on this slide is</a:t>
            </a:r>
            <a:r>
              <a:rPr lang="en-US" sz="1200" kern="1200" dirty="0" smtClean="0">
                <a:solidFill>
                  <a:schemeClr val="tx1"/>
                </a:solidFill>
                <a:effectLst/>
                <a:latin typeface="+mn-lt"/>
                <a:ea typeface="+mn-ea"/>
                <a:cs typeface="+mn-cs"/>
              </a:rPr>
              <a:t> a screenshot</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the CFPB’s </a:t>
            </a:r>
            <a:r>
              <a:rPr lang="en-US" sz="1200" i="0" kern="1200" dirty="0" smtClean="0">
                <a:solidFill>
                  <a:schemeClr val="tx1"/>
                </a:solidFill>
                <a:effectLst/>
                <a:latin typeface="+mn-lt"/>
                <a:ea typeface="+mn-ea"/>
                <a:cs typeface="+mn-cs"/>
              </a:rPr>
              <a:t>Your Money, Your Goals </a:t>
            </a:r>
            <a:r>
              <a:rPr lang="en-US" sz="1200" kern="1200" dirty="0" smtClean="0">
                <a:solidFill>
                  <a:schemeClr val="tx1"/>
                </a:solidFill>
                <a:effectLst/>
                <a:latin typeface="+mn-lt"/>
                <a:ea typeface="+mn-ea"/>
                <a:cs typeface="+mn-cs"/>
              </a:rPr>
              <a:t>landing page.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To get to this site, visit:  </a:t>
            </a:r>
            <a:r>
              <a:rPr lang="en-US" sz="1200" u="sng" kern="1200" dirty="0" smtClean="0">
                <a:solidFill>
                  <a:schemeClr val="tx1"/>
                </a:solidFill>
                <a:effectLst/>
                <a:latin typeface="+mn-lt"/>
                <a:ea typeface="+mn-ea"/>
                <a:cs typeface="+mn-cs"/>
                <a:hlinkClick r:id="rId3"/>
              </a:rPr>
              <a:t>www.consumerfinance.gov/your-money-your-goals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that this where participants</a:t>
            </a:r>
            <a:r>
              <a:rPr lang="en-US" sz="1200" kern="1200" baseline="0" dirty="0" smtClean="0">
                <a:solidFill>
                  <a:schemeClr val="tx1"/>
                </a:solidFill>
                <a:effectLst/>
                <a:latin typeface="+mn-lt"/>
                <a:ea typeface="+mn-ea"/>
                <a:cs typeface="+mn-cs"/>
              </a:rPr>
              <a:t> can</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Download and order the </a:t>
            </a:r>
            <a:r>
              <a:rPr lang="en-US" sz="1200" i="0" kern="1200" dirty="0" smtClean="0">
                <a:solidFill>
                  <a:schemeClr val="tx1"/>
                </a:solidFill>
                <a:effectLst/>
                <a:latin typeface="+mn-lt"/>
                <a:ea typeface="+mn-ea"/>
                <a:cs typeface="+mn-cs"/>
              </a:rPr>
              <a:t>Focus on People with Disabilities guide, the Your Money, Your Goals toolkit and other materials free of charge.</a:t>
            </a: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Sign up to receive Your Money, Your Goals email updates on new resources,</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trainings opportunities</a:t>
            </a:r>
            <a:r>
              <a:rPr lang="en-US" sz="1200" i="0" kern="1200" baseline="0" dirty="0" smtClean="0">
                <a:solidFill>
                  <a:schemeClr val="tx1"/>
                </a:solidFill>
                <a:effectLst/>
                <a:latin typeface="+mn-lt"/>
                <a:ea typeface="+mn-ea"/>
                <a:cs typeface="+mn-cs"/>
              </a:rPr>
              <a:t> and other helpful information from the </a:t>
            </a:r>
            <a:r>
              <a:rPr lang="en-US" i="0" dirty="0" smtClean="0">
                <a:ea typeface="MS PGothic" charset="0"/>
              </a:rPr>
              <a:t>Your Money, Your Goals, additional training opportunities, and other important and helpful information from the CFPB.</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7</a:t>
            </a:fld>
            <a:endParaRPr lang="en-US"/>
          </a:p>
        </p:txBody>
      </p:sp>
    </p:spTree>
    <p:extLst>
      <p:ext uri="{BB962C8B-B14F-4D97-AF65-F5344CB8AC3E}">
        <p14:creationId xmlns:p14="http://schemas.microsoft.com/office/powerpoint/2010/main" val="293104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i="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Use the following information</a:t>
            </a:r>
            <a:r>
              <a:rPr lang="en-US" sz="1200" i="0" kern="1200" baseline="0" dirty="0" smtClean="0">
                <a:solidFill>
                  <a:schemeClr val="tx1"/>
                </a:solidFill>
                <a:effectLst/>
                <a:latin typeface="+mn-lt"/>
                <a:ea typeface="+mn-ea"/>
                <a:cs typeface="+mn-cs"/>
              </a:rPr>
              <a:t> to briefly e</a:t>
            </a:r>
            <a:r>
              <a:rPr lang="en-US" sz="1200" i="0" kern="1200" dirty="0" smtClean="0">
                <a:solidFill>
                  <a:schemeClr val="tx1"/>
                </a:solidFill>
                <a:effectLst/>
                <a:latin typeface="+mn-lt"/>
                <a:ea typeface="+mn-ea"/>
                <a:cs typeface="+mn-cs"/>
              </a:rPr>
              <a:t>xplain</a:t>
            </a:r>
            <a:r>
              <a:rPr lang="en-US" sz="1200" i="0" kern="1200" baseline="0" dirty="0" smtClean="0">
                <a:solidFill>
                  <a:schemeClr val="tx1"/>
                </a:solidFill>
                <a:effectLst/>
                <a:latin typeface="+mn-lt"/>
                <a:ea typeface="+mn-ea"/>
                <a:cs typeface="+mn-cs"/>
              </a:rPr>
              <a:t> that </a:t>
            </a:r>
            <a:r>
              <a:rPr lang="en-US" sz="1200" i="0" kern="1200" dirty="0" smtClean="0">
                <a:solidFill>
                  <a:schemeClr val="tx1"/>
                </a:solidFill>
                <a:effectLst/>
                <a:latin typeface="+mn-lt"/>
                <a:ea typeface="+mn-ea"/>
                <a:cs typeface="+mn-cs"/>
              </a:rPr>
              <a:t>Your Money, Your Goals </a:t>
            </a:r>
            <a:r>
              <a:rPr lang="en-US" sz="1200" kern="1200" dirty="0" smtClean="0">
                <a:solidFill>
                  <a:schemeClr val="tx1"/>
                </a:solidFill>
                <a:effectLst/>
                <a:latin typeface="+mn-lt"/>
                <a:ea typeface="+mn-ea"/>
                <a:cs typeface="+mn-cs"/>
              </a:rPr>
              <a:t>is both a toolkit and training: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modularized toolkit has information and tools that front</a:t>
            </a:r>
            <a:r>
              <a:rPr lang="en-US" sz="1200" kern="1200" baseline="0" dirty="0" smtClean="0">
                <a:solidFill>
                  <a:schemeClr val="tx1"/>
                </a:solidFill>
                <a:effectLst/>
                <a:latin typeface="+mn-lt"/>
                <a:ea typeface="+mn-ea"/>
                <a:cs typeface="+mn-cs"/>
              </a:rPr>
              <a:t>line staff and volunteers</a:t>
            </a:r>
            <a:r>
              <a:rPr lang="en-US" sz="1200" kern="1200" dirty="0" smtClean="0">
                <a:solidFill>
                  <a:schemeClr val="tx1"/>
                </a:solidFill>
                <a:effectLst/>
                <a:latin typeface="+mn-lt"/>
                <a:ea typeface="+mn-ea"/>
                <a:cs typeface="+mn-cs"/>
              </a:rPr>
              <a:t> can integrate into the work they do each day to help the people they serve meet their financial goals by increasing their knowledge and skills, and resources. Its modules function independently of one another and are appropriate for a wide variety of types of programs and populations.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training is designed for front</a:t>
            </a:r>
            <a:r>
              <a:rPr lang="en-US" sz="1200" kern="1200" baseline="0" dirty="0" smtClean="0">
                <a:solidFill>
                  <a:schemeClr val="tx1"/>
                </a:solidFill>
                <a:effectLst/>
                <a:latin typeface="+mn-lt"/>
                <a:ea typeface="+mn-ea"/>
                <a:cs typeface="+mn-cs"/>
              </a:rPr>
              <a:t>line staff and volunteers</a:t>
            </a:r>
            <a:r>
              <a:rPr lang="en-US" sz="1200" kern="1200" dirty="0" smtClean="0">
                <a:solidFill>
                  <a:schemeClr val="tx1"/>
                </a:solidFill>
                <a:effectLst/>
                <a:latin typeface="+mn-lt"/>
                <a:ea typeface="+mn-ea"/>
                <a:cs typeface="+mn-cs"/>
              </a:rPr>
              <a:t>, whether they are a social service provider, financial educator, legal aid or pro bono attorney, or a community based volunteers. The CFPB understands that they have established relationships and trust with consumers. And, that these relationships will help them reach the people they serve where they are and get them information when they need it most.</a:t>
            </a: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8</a:t>
            </a:fld>
            <a:endParaRPr lang="en-US"/>
          </a:p>
        </p:txBody>
      </p:sp>
    </p:spTree>
    <p:extLst>
      <p:ext uri="{BB962C8B-B14F-4D97-AF65-F5344CB8AC3E}">
        <p14:creationId xmlns:p14="http://schemas.microsoft.com/office/powerpoint/2010/main" val="128842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smtClean="0">
                <a:solidFill>
                  <a:srgbClr val="000000"/>
                </a:solidFill>
                <a:ea typeface="MS PGothic" charset="0"/>
              </a:rPr>
              <a:t>Instructions for Facilitator: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a:t>
            </a:r>
            <a:r>
              <a:rPr lang="en-US" sz="1200" kern="1200" baseline="0" dirty="0" smtClean="0">
                <a:solidFill>
                  <a:schemeClr val="tx1"/>
                </a:solidFill>
                <a:effectLst/>
                <a:latin typeface="+mn-lt"/>
                <a:ea typeface="+mn-ea"/>
                <a:cs typeface="+mn-cs"/>
              </a:rPr>
              <a:t> each of the </a:t>
            </a:r>
            <a:r>
              <a:rPr lang="en-US" sz="1200" kern="1200" dirty="0" smtClean="0">
                <a:solidFill>
                  <a:schemeClr val="tx1"/>
                </a:solidFill>
                <a:effectLst/>
                <a:latin typeface="+mn-lt"/>
                <a:ea typeface="+mn-ea"/>
                <a:cs typeface="+mn-cs"/>
              </a:rPr>
              <a:t>tools and resources available</a:t>
            </a:r>
            <a:r>
              <a:rPr lang="en-US" sz="1200" kern="1200" baseline="0" dirty="0" smtClean="0">
                <a:solidFill>
                  <a:schemeClr val="tx1"/>
                </a:solidFill>
                <a:effectLst/>
                <a:latin typeface="+mn-lt"/>
                <a:ea typeface="+mn-ea"/>
                <a:cs typeface="+mn-cs"/>
              </a:rPr>
              <a:t> using the following information:</a:t>
            </a:r>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Your Money, Your Goals </a:t>
            </a:r>
            <a:r>
              <a:rPr lang="en-US" sz="1200" kern="1200" dirty="0" smtClean="0">
                <a:solidFill>
                  <a:schemeClr val="tx1"/>
                </a:solidFill>
                <a:effectLst/>
                <a:latin typeface="+mn-lt"/>
                <a:ea typeface="+mn-ea"/>
                <a:cs typeface="+mn-cs"/>
              </a:rPr>
              <a:t>toolkit has more than 240 pages of detailed information and 34 tools on an array of financial topics. The</a:t>
            </a:r>
            <a:r>
              <a:rPr lang="en-US" sz="1200" kern="1200" baseline="0" dirty="0" smtClean="0">
                <a:solidFill>
                  <a:schemeClr val="tx1"/>
                </a:solidFill>
                <a:effectLst/>
                <a:latin typeface="+mn-lt"/>
                <a:ea typeface="+mn-ea"/>
                <a:cs typeface="+mn-cs"/>
              </a:rPr>
              <a:t> current version of the toolkit was updated in 2018 and is </a:t>
            </a:r>
            <a:r>
              <a:rPr lang="en-US" sz="1200" kern="1200" dirty="0" smtClean="0">
                <a:solidFill>
                  <a:schemeClr val="tx1"/>
                </a:solidFill>
                <a:effectLst/>
                <a:latin typeface="+mn-lt"/>
                <a:ea typeface="+mn-ea"/>
                <a:cs typeface="+mn-cs"/>
              </a:rPr>
              <a:t>available in English. The</a:t>
            </a:r>
            <a:r>
              <a:rPr lang="en-US" sz="1200" kern="1200" baseline="0" dirty="0" smtClean="0">
                <a:solidFill>
                  <a:schemeClr val="tx1"/>
                </a:solidFill>
                <a:effectLst/>
                <a:latin typeface="+mn-lt"/>
                <a:ea typeface="+mn-ea"/>
                <a:cs typeface="+mn-cs"/>
              </a:rPr>
              <a:t> previous version of the toolkit, updated in 2016, is available in </a:t>
            </a:r>
            <a:r>
              <a:rPr lang="en-US" sz="1200" kern="1200" dirty="0" smtClean="0">
                <a:solidFill>
                  <a:schemeClr val="tx1"/>
                </a:solidFill>
                <a:effectLst/>
                <a:latin typeface="+mn-lt"/>
                <a:ea typeface="+mn-ea"/>
                <a:cs typeface="+mn-cs"/>
              </a:rPr>
              <a:t>Chinese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Spanish.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For use alongside the toolkit or on its own, </a:t>
            </a:r>
            <a:r>
              <a:rPr lang="en-US" sz="120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Focus on People with Disabilities </a:t>
            </a:r>
            <a:r>
              <a:rPr lang="en-US" sz="1200" kern="1200" dirty="0" smtClean="0">
                <a:solidFill>
                  <a:schemeClr val="tx1"/>
                </a:solidFill>
                <a:effectLst/>
                <a:latin typeface="+mn-lt"/>
                <a:ea typeface="+mn-ea"/>
                <a:cs typeface="+mn-cs"/>
              </a:rPr>
              <a:t>guide includes</a:t>
            </a:r>
            <a:r>
              <a:rPr lang="en-US" sz="1200" kern="1200" dirty="0" smtClean="0">
                <a:solidFill>
                  <a:srgbClr val="101820"/>
                </a:solidFill>
                <a:effectLst/>
                <a:latin typeface="+mn-lt"/>
                <a:ea typeface="+mn-ea"/>
                <a:cs typeface="+mn-cs"/>
              </a:rPr>
              <a:t> 65 </a:t>
            </a:r>
            <a:r>
              <a:rPr lang="en-US" sz="1200" kern="1200" dirty="0" smtClean="0">
                <a:solidFill>
                  <a:schemeClr val="tx1"/>
                </a:solidFill>
                <a:effectLst/>
                <a:latin typeface="+mn-lt"/>
                <a:ea typeface="+mn-ea"/>
                <a:cs typeface="+mn-cs"/>
              </a:rPr>
              <a:t>pages of specialized information, 6 tools and 3 handouts to meet the needs of people with disabilities. It is 508 compliant and compatible with screen readers. </a:t>
            </a:r>
          </a:p>
          <a:p>
            <a:pPr marL="171450" lvl="0" indent="-171450">
              <a:buFont typeface="Arial" panose="020B0604020202020204" pitchFamily="34" charset="0"/>
              <a:buChar char="•"/>
            </a:pPr>
            <a:r>
              <a:rPr lang="en-US" sz="1200" b="1" i="0" kern="1200" dirty="0" smtClean="0">
                <a:solidFill>
                  <a:schemeClr val="tx1"/>
                </a:solidFill>
                <a:effectLst/>
                <a:latin typeface="+mn-lt"/>
                <a:ea typeface="+mn-ea"/>
                <a:cs typeface="+mn-cs"/>
              </a:rPr>
              <a:t>Focus on Reentry </a:t>
            </a:r>
            <a:r>
              <a:rPr lang="en-US" sz="1200" i="0" kern="1200" dirty="0" smtClean="0">
                <a:solidFill>
                  <a:schemeClr val="tx1"/>
                </a:solidFill>
                <a:effectLst/>
                <a:latin typeface="+mn-lt"/>
                <a:ea typeface="+mn-ea"/>
                <a:cs typeface="+mn-cs"/>
              </a:rPr>
              <a:t>and </a:t>
            </a:r>
            <a:r>
              <a:rPr lang="en-US" sz="1200" b="1" i="0" kern="1200" dirty="0" smtClean="0">
                <a:solidFill>
                  <a:schemeClr val="tx1"/>
                </a:solidFill>
                <a:effectLst/>
                <a:latin typeface="+mn-lt"/>
                <a:ea typeface="+mn-ea"/>
                <a:cs typeface="+mn-cs"/>
              </a:rPr>
              <a:t>Focus on Native Communities </a:t>
            </a:r>
            <a:r>
              <a:rPr lang="en-US" sz="1200" i="0" kern="1200" dirty="0" smtClean="0">
                <a:solidFill>
                  <a:schemeClr val="tx1"/>
                </a:solidFill>
                <a:effectLst/>
                <a:latin typeface="+mn-lt"/>
                <a:ea typeface="+mn-ea"/>
                <a:cs typeface="+mn-cs"/>
              </a:rPr>
              <a:t>are also companion guides to Your Money, Your Goals. Like Focus on People with Disabilities, they </a:t>
            </a:r>
            <a:r>
              <a:rPr lang="en-US" sz="1200" kern="1200" dirty="0" smtClean="0">
                <a:solidFill>
                  <a:schemeClr val="tx1"/>
                </a:solidFill>
                <a:effectLst/>
                <a:latin typeface="+mn-lt"/>
                <a:ea typeface="+mn-ea"/>
                <a:cs typeface="+mn-cs"/>
              </a:rPr>
              <a:t>supplement the core toolkit with information and tools that are especially relevant when serving a particular group of people.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Finally, </a:t>
            </a:r>
            <a:r>
              <a:rPr lang="en-US" sz="1200" b="1" i="0" kern="1200" dirty="0" smtClean="0">
                <a:solidFill>
                  <a:schemeClr val="tx1"/>
                </a:solidFill>
                <a:effectLst/>
                <a:latin typeface="+mn-lt"/>
                <a:ea typeface="+mn-ea"/>
                <a:cs typeface="+mn-cs"/>
              </a:rPr>
              <a:t>Behind on bills</a:t>
            </a:r>
            <a:r>
              <a:rPr lang="en-US" sz="120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Debt getting in your way </a:t>
            </a:r>
            <a:r>
              <a:rPr lang="en-US" sz="1200" i="0" kern="1200" dirty="0" smtClean="0">
                <a:solidFill>
                  <a:schemeClr val="tx1"/>
                </a:solidFill>
                <a:effectLst/>
                <a:latin typeface="+mn-lt"/>
                <a:ea typeface="+mn-ea"/>
                <a:cs typeface="+mn-cs"/>
              </a:rPr>
              <a:t>and </a:t>
            </a:r>
            <a:r>
              <a:rPr lang="en-US" sz="1200" b="1" i="0" kern="1200" dirty="0" smtClean="0">
                <a:solidFill>
                  <a:schemeClr val="tx1"/>
                </a:solidFill>
                <a:effectLst/>
                <a:latin typeface="+mn-lt"/>
                <a:ea typeface="+mn-ea"/>
                <a:cs typeface="+mn-cs"/>
              </a:rPr>
              <a:t>Want credit to work for you </a:t>
            </a:r>
            <a:r>
              <a:rPr lang="en-US" sz="1200" kern="1200" dirty="0" smtClean="0">
                <a:solidFill>
                  <a:schemeClr val="tx1"/>
                </a:solidFill>
                <a:effectLst/>
                <a:latin typeface="+mn-lt"/>
                <a:ea typeface="+mn-ea"/>
                <a:cs typeface="+mn-cs"/>
              </a:rPr>
              <a:t>are a colorful, compact, and easy to use assortment of tools that all relate to the common challenge of making ends meet. </a:t>
            </a:r>
            <a:r>
              <a:rPr lang="en-US" sz="1200" b="1" i="0" kern="1200" dirty="0" smtClean="0">
                <a:solidFill>
                  <a:schemeClr val="tx1"/>
                </a:solidFill>
                <a:effectLst/>
                <a:latin typeface="+mn-lt"/>
                <a:ea typeface="+mn-ea"/>
                <a:cs typeface="+mn-cs"/>
              </a:rPr>
              <a:t>Behind on bills </a:t>
            </a:r>
            <a:r>
              <a:rPr lang="en-US" sz="1200" kern="1200" dirty="0" smtClean="0">
                <a:solidFill>
                  <a:schemeClr val="tx1"/>
                </a:solidFill>
                <a:effectLst/>
                <a:latin typeface="+mn-lt"/>
                <a:ea typeface="+mn-ea"/>
                <a:cs typeface="+mn-cs"/>
              </a:rPr>
              <a:t>is also available</a:t>
            </a:r>
            <a:r>
              <a:rPr lang="en-US" sz="1200" kern="1200" baseline="0" dirty="0" smtClean="0">
                <a:solidFill>
                  <a:schemeClr val="tx1"/>
                </a:solidFill>
                <a:effectLst/>
                <a:latin typeface="+mn-lt"/>
                <a:ea typeface="+mn-ea"/>
                <a:cs typeface="+mn-cs"/>
              </a:rPr>
              <a:t> in Spanish.</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AF53EF-993C-FF42-8B62-CEF57763A78D}" type="slidenum">
              <a:rPr lang="en-US" smtClean="0"/>
              <a:t>9</a:t>
            </a:fld>
            <a:endParaRPr lang="en-US"/>
          </a:p>
        </p:txBody>
      </p:sp>
    </p:spTree>
    <p:extLst>
      <p:ext uri="{BB962C8B-B14F-4D97-AF65-F5344CB8AC3E}">
        <p14:creationId xmlns:p14="http://schemas.microsoft.com/office/powerpoint/2010/main" val="38444771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p:cSld name="Title Slid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41193" y="2164953"/>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101820"/>
              </a:buClr>
              <a:buSzPts val="4000"/>
              <a:buFont typeface="Arial"/>
              <a:buNone/>
              <a:defRPr sz="4000" b="0" i="0" u="none" strike="noStrike" cap="none">
                <a:solidFill>
                  <a:srgbClr val="10182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body" idx="1"/>
          </p:nvPr>
        </p:nvSpPr>
        <p:spPr>
          <a:xfrm>
            <a:off x="646352" y="2895600"/>
            <a:ext cx="8031561" cy="520700"/>
          </a:xfrm>
          <a:prstGeom prst="rect">
            <a:avLst/>
          </a:prstGeom>
          <a:noFill/>
          <a:ln>
            <a:noFill/>
          </a:ln>
        </p:spPr>
        <p:txBody>
          <a:bodyPr spcFirstLastPara="1" wrap="square" lIns="91425" tIns="45700" rIns="91425" bIns="45700" anchor="t" anchorCtr="0"/>
          <a:lstStyle>
            <a:lvl1pPr marL="457200" marR="0" lvl="0" indent="-228600" algn="l" rtl="0">
              <a:lnSpc>
                <a:spcPct val="162500"/>
              </a:lnSpc>
              <a:spcBef>
                <a:spcPts val="1000"/>
              </a:spcBef>
              <a:spcAft>
                <a:spcPts val="0"/>
              </a:spcAft>
              <a:buClr>
                <a:schemeClr val="dk2"/>
              </a:buClr>
              <a:buSzPts val="1600"/>
              <a:buFont typeface="Noto Sans Symbols"/>
              <a:buNone/>
              <a:defRPr sz="1600" b="0" i="0" u="none" strike="noStrike" cap="none">
                <a:solidFill>
                  <a:srgbClr val="43484E"/>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pic>
        <p:nvPicPr>
          <p:cNvPr id="23" name="Google Shape;23;p2"/>
          <p:cNvPicPr preferRelativeResize="0"/>
          <p:nvPr/>
        </p:nvPicPr>
        <p:blipFill>
          <a:blip r:embed="rId2"/>
          <a:stretch>
            <a:fillRect/>
          </a:stretch>
        </p:blipFill>
        <p:spPr>
          <a:xfrm>
            <a:off x="545039" y="5001237"/>
            <a:ext cx="2679700" cy="926882"/>
          </a:xfrm>
          <a:prstGeom prst="rect">
            <a:avLst/>
          </a:prstGeom>
          <a:noFill/>
          <a:ln>
            <a:noFill/>
          </a:ln>
        </p:spPr>
      </p:pic>
      <p:pic>
        <p:nvPicPr>
          <p:cNvPr id="24" name="Google Shape;24;p2"/>
          <p:cNvPicPr preferRelativeResize="0"/>
          <p:nvPr/>
        </p:nvPicPr>
        <p:blipFill rotWithShape="1">
          <a:blip r:embed="rId3">
            <a:alphaModFix/>
          </a:blip>
          <a:srcRect/>
          <a:stretch/>
        </p:blipFill>
        <p:spPr>
          <a:xfrm>
            <a:off x="0" y="5328740"/>
            <a:ext cx="9157662" cy="1885401"/>
          </a:xfrm>
          <a:prstGeom prst="rect">
            <a:avLst/>
          </a:prstGeom>
          <a:noFill/>
          <a:ln>
            <a:noFill/>
          </a:ln>
        </p:spPr>
      </p:pic>
    </p:spTree>
    <p:extLst>
      <p:ext uri="{BB962C8B-B14F-4D97-AF65-F5344CB8AC3E}">
        <p14:creationId xmlns:p14="http://schemas.microsoft.com/office/powerpoint/2010/main" val="3282299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69"/>
        <p:cNvGrpSpPr/>
        <p:nvPr/>
      </p:nvGrpSpPr>
      <p:grpSpPr>
        <a:xfrm>
          <a:off x="0" y="0"/>
          <a:ext cx="0" cy="0"/>
          <a:chOff x="0" y="0"/>
          <a:chExt cx="0" cy="0"/>
        </a:xfrm>
      </p:grpSpPr>
      <p:sp>
        <p:nvSpPr>
          <p:cNvPr id="70" name="Google Shape;70;p11"/>
          <p:cNvSpPr txBox="1">
            <a:spLocks noGrp="1"/>
          </p:cNvSpPr>
          <p:nvPr>
            <p:ph type="body" idx="1"/>
          </p:nvPr>
        </p:nvSpPr>
        <p:spPr>
          <a:xfrm>
            <a:off x="544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1" name="Google Shape;71;p11"/>
          <p:cNvSpPr txBox="1">
            <a:spLocks noGrp="1"/>
          </p:cNvSpPr>
          <p:nvPr>
            <p:ph type="body" idx="2"/>
          </p:nvPr>
        </p:nvSpPr>
        <p:spPr>
          <a:xfrm>
            <a:off x="4735512" y="1549400"/>
            <a:ext cx="3951287"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72" name="Google Shape;72;p1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1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74" name="Google Shape;74;p1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396745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75"/>
        <p:cNvGrpSpPr/>
        <p:nvPr/>
      </p:nvGrpSpPr>
      <p:grpSpPr>
        <a:xfrm>
          <a:off x="0" y="0"/>
          <a:ext cx="0" cy="0"/>
          <a:chOff x="0" y="0"/>
          <a:chExt cx="0" cy="0"/>
        </a:xfrm>
      </p:grpSpPr>
      <p:sp>
        <p:nvSpPr>
          <p:cNvPr id="76" name="Google Shape;76;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7" name="Google Shape;77;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a:solidFill>
                <a:srgbClr val="88898A"/>
              </a:solidFill>
              <a:latin typeface="Arial"/>
              <a:ea typeface="Arial"/>
              <a:cs typeface="Arial"/>
              <a:sym typeface="Arial"/>
            </a:endParaRPr>
          </a:p>
        </p:txBody>
      </p:sp>
      <p:sp>
        <p:nvSpPr>
          <p:cNvPr id="78" name="Google Shape;78;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79" name="Google Shape;79;p12"/>
          <p:cNvSpPr txBox="1"/>
          <p:nvPr/>
        </p:nvSpPr>
        <p:spPr>
          <a:xfrm>
            <a:off x="5847160" y="6326188"/>
            <a:ext cx="28956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98A"/>
                </a:solidFill>
                <a:latin typeface="Arial"/>
                <a:ea typeface="Arial"/>
                <a:cs typeface="Arial"/>
                <a:sym typeface="Arial"/>
              </a:rPr>
              <a:t>‹#›</a:t>
            </a:fld>
            <a:endParaRPr sz="1200">
              <a:solidFill>
                <a:srgbClr val="88898A"/>
              </a:solidFill>
              <a:latin typeface="Arial"/>
              <a:ea typeface="Arial"/>
              <a:cs typeface="Arial"/>
              <a:sym typeface="Arial"/>
            </a:endParaRPr>
          </a:p>
        </p:txBody>
      </p:sp>
      <p:sp>
        <p:nvSpPr>
          <p:cNvPr id="80" name="Google Shape;80;p12"/>
          <p:cNvSpPr/>
          <p:nvPr/>
        </p:nvSpPr>
        <p:spPr>
          <a:xfrm>
            <a:off x="0" y="0"/>
            <a:ext cx="9144000" cy="6858000"/>
          </a:xfrm>
          <a:prstGeom prst="rect">
            <a:avLst/>
          </a:prstGeom>
          <a:solidFill>
            <a:schemeClr val="lt1"/>
          </a:solid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chemeClr val="dk1"/>
              </a:buClr>
              <a:buSzPts val="2400"/>
              <a:buFont typeface="Georgia"/>
              <a:buNone/>
            </a:pPr>
            <a:endParaRPr sz="2400" b="0" i="0" u="none" strike="noStrike" cap="none">
              <a:solidFill>
                <a:srgbClr val="000000"/>
              </a:solidFill>
              <a:latin typeface="Arial"/>
              <a:ea typeface="Arial"/>
              <a:cs typeface="Arial"/>
              <a:sym typeface="Arial"/>
            </a:endParaRPr>
          </a:p>
        </p:txBody>
      </p:sp>
      <p:sp>
        <p:nvSpPr>
          <p:cNvPr id="81" name="Google Shape;81;p12"/>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845255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low i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3680" t="15269" r="19074" b="11192"/>
          <a:stretch/>
        </p:blipFill>
        <p:spPr>
          <a:xfrm>
            <a:off x="552344" y="4540469"/>
            <a:ext cx="1881658" cy="1911846"/>
          </a:xfrm>
          <a:prstGeom prst="rect">
            <a:avLst/>
          </a:prstGeom>
        </p:spPr>
      </p:pic>
      <p:sp>
        <p:nvSpPr>
          <p:cNvPr id="3" name="Title 2"/>
          <p:cNvSpPr>
            <a:spLocks noGrp="1"/>
          </p:cNvSpPr>
          <p:nvPr>
            <p:ph type="title"/>
          </p:nvPr>
        </p:nvSpPr>
        <p:spPr>
          <a:xfrm>
            <a:off x="553641" y="2164953"/>
            <a:ext cx="8036720" cy="743347"/>
          </a:xfrm>
        </p:spPr>
        <p:txBody>
          <a:bodyPr>
            <a:normAutofit/>
          </a:bodyPr>
          <a:lstStyle>
            <a:lvl1pPr>
              <a:defRPr sz="4000" b="0">
                <a:solidFill>
                  <a:srgbClr val="101820"/>
                </a:solidFill>
                <a:latin typeface="Arial"/>
                <a:cs typeface="Aria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58800" y="2895600"/>
            <a:ext cx="8031561" cy="1148366"/>
          </a:xfrm>
        </p:spPr>
        <p:txBody>
          <a:bodyPr>
            <a:normAutofit/>
          </a:bodyPr>
          <a:lstStyle>
            <a:lvl1pPr marL="0" indent="0">
              <a:buNone/>
              <a:defRPr sz="1600">
                <a:solidFill>
                  <a:srgbClr val="43484E"/>
                </a:solidFill>
                <a:latin typeface="+mj-lt"/>
                <a:cs typeface="Arial"/>
              </a:defRPr>
            </a:lvl1pPr>
          </a:lstStyle>
          <a:p>
            <a:pPr lvl="0"/>
            <a:r>
              <a:rPr lang="en-US" smtClean="0"/>
              <a:t>Click to edit Master text styles</a:t>
            </a:r>
          </a:p>
        </p:txBody>
      </p:sp>
    </p:spTree>
    <p:extLst>
      <p:ext uri="{BB962C8B-B14F-4D97-AF65-F5344CB8AC3E}">
        <p14:creationId xmlns:p14="http://schemas.microsoft.com/office/powerpoint/2010/main" val="41820756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Numbered lis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24" name="Content Placeholder 2"/>
          <p:cNvSpPr>
            <a:spLocks noGrp="1"/>
          </p:cNvSpPr>
          <p:nvPr>
            <p:ph sz="half" idx="1" hasCustomPrompt="1"/>
          </p:nvPr>
        </p:nvSpPr>
        <p:spPr>
          <a:xfrm>
            <a:off x="553643" y="1549400"/>
            <a:ext cx="8036719" cy="4326746"/>
          </a:xfrm>
          <a:prstGeom prst="rect">
            <a:avLst/>
          </a:prstGeom>
        </p:spPr>
        <p:txBody>
          <a:bodyPr/>
          <a:lstStyle>
            <a:lvl1pPr marL="452628" indent="-457200">
              <a:buClr>
                <a:srgbClr val="101820"/>
              </a:buClr>
              <a:buFont typeface="+mj-lt"/>
              <a:buAutoNum type="arabicPeriod"/>
              <a:defRPr sz="2000">
                <a:solidFill>
                  <a:srgbClr val="101820"/>
                </a:solidFill>
              </a:defRPr>
            </a:lvl1pPr>
            <a:lvl2pPr marL="800100" indent="-342900">
              <a:spcBef>
                <a:spcPts val="1000"/>
              </a:spcBef>
              <a:buClr>
                <a:srgbClr val="101820"/>
              </a:buClr>
              <a:buSzPct val="100000"/>
              <a:buFont typeface="+mj-lt"/>
              <a:buAutoNum type="alphaLcPeriod"/>
              <a:defRPr sz="1800">
                <a:solidFill>
                  <a:srgbClr val="101820"/>
                </a:solidFill>
              </a:defRPr>
            </a:lvl2pPr>
            <a:lvl3pPr marL="1143000" indent="-228600">
              <a:spcBef>
                <a:spcPts val="1000"/>
              </a:spcBef>
              <a:buFont typeface="Wingdings" charset="2"/>
              <a:buChar char="§"/>
              <a:defRPr sz="1600">
                <a:solidFill>
                  <a:srgbClr val="101820"/>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84864416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1" name="Title 1"/>
          <p:cNvSpPr>
            <a:spLocks noGrp="1"/>
          </p:cNvSpPr>
          <p:nvPr>
            <p:ph type="ctrTitle" hasCustomPrompt="1"/>
          </p:nvPr>
        </p:nvSpPr>
        <p:spPr>
          <a:xfrm>
            <a:off x="903112" y="2300174"/>
            <a:ext cx="7309556" cy="880064"/>
          </a:xfrm>
          <a:prstGeom prst="rect">
            <a:avLst/>
          </a:prstGeom>
        </p:spPr>
        <p:txBody>
          <a:bodyPr lIns="64251" tIns="32125" rIns="64251" bIns="32125"/>
          <a:lstStyle>
            <a:lvl1pPr algn="l">
              <a:lnSpc>
                <a:spcPts val="5000"/>
              </a:lnSpc>
              <a:spcBef>
                <a:spcPts val="7500"/>
              </a:spcBef>
              <a:spcAft>
                <a:spcPts val="0"/>
              </a:spcAft>
              <a:defRPr sz="4600" baseline="0">
                <a:solidFill>
                  <a:schemeClr val="tx1"/>
                </a:solidFill>
              </a:defRPr>
            </a:lvl1pPr>
          </a:lstStyle>
          <a:p>
            <a:r>
              <a:rPr lang="en-US" dirty="0" smtClean="0"/>
              <a:t>Click to add text</a:t>
            </a:r>
            <a:endParaRPr lang="en-US" dirty="0"/>
          </a:p>
        </p:txBody>
      </p:sp>
      <p:sp>
        <p:nvSpPr>
          <p:cNvPr id="22" name="Subtitle 2"/>
          <p:cNvSpPr>
            <a:spLocks noGrp="1"/>
          </p:cNvSpPr>
          <p:nvPr>
            <p:ph type="subTitle" idx="1" hasCustomPrompt="1"/>
          </p:nvPr>
        </p:nvSpPr>
        <p:spPr>
          <a:xfrm>
            <a:off x="903112" y="3202725"/>
            <a:ext cx="7309555" cy="717193"/>
          </a:xfrm>
          <a:prstGeom prst="rect">
            <a:avLst/>
          </a:prstGeom>
        </p:spPr>
        <p:txBody>
          <a:bodyPr wrap="square" lIns="64251" tIns="32125" rIns="64251" bIns="32125">
            <a:spAutoFit/>
          </a:bodyPr>
          <a:lstStyle>
            <a:lvl1pPr marL="0" indent="0" algn="l">
              <a:lnSpc>
                <a:spcPts val="5000"/>
              </a:lnSpc>
              <a:spcBef>
                <a:spcPts val="2109"/>
              </a:spcBef>
              <a:buClr>
                <a:schemeClr val="tx2"/>
              </a:buClr>
              <a:buSzPct val="100000"/>
              <a:buFontTx/>
              <a:buNone/>
              <a:defRPr sz="3000" cap="none" baseline="0">
                <a:solidFill>
                  <a:schemeClr val="accent2">
                    <a:lumMod val="75000"/>
                  </a:schemeClr>
                </a:solidFill>
              </a:defRPr>
            </a:lvl1pPr>
            <a:lvl2pPr marL="321258" indent="0" algn="ctr">
              <a:buNone/>
              <a:defRPr>
                <a:solidFill>
                  <a:schemeClr val="tx1">
                    <a:tint val="75000"/>
                  </a:schemeClr>
                </a:solidFill>
              </a:defRPr>
            </a:lvl2pPr>
            <a:lvl3pPr marL="642519" indent="0" algn="ctr">
              <a:buNone/>
              <a:defRPr>
                <a:solidFill>
                  <a:schemeClr val="tx1">
                    <a:tint val="75000"/>
                  </a:schemeClr>
                </a:solidFill>
              </a:defRPr>
            </a:lvl3pPr>
            <a:lvl4pPr marL="963776" indent="0" algn="ctr">
              <a:buNone/>
              <a:defRPr>
                <a:solidFill>
                  <a:schemeClr val="tx1">
                    <a:tint val="75000"/>
                  </a:schemeClr>
                </a:solidFill>
              </a:defRPr>
            </a:lvl4pPr>
            <a:lvl5pPr marL="1285039" indent="0" algn="ctr">
              <a:buNone/>
              <a:defRPr>
                <a:solidFill>
                  <a:schemeClr val="tx1">
                    <a:tint val="75000"/>
                  </a:schemeClr>
                </a:solidFill>
              </a:defRPr>
            </a:lvl5pPr>
            <a:lvl6pPr marL="1606299" indent="0" algn="ctr">
              <a:buNone/>
              <a:defRPr>
                <a:solidFill>
                  <a:schemeClr val="tx1">
                    <a:tint val="75000"/>
                  </a:schemeClr>
                </a:solidFill>
              </a:defRPr>
            </a:lvl6pPr>
            <a:lvl7pPr marL="1927559" indent="0" algn="ctr">
              <a:buNone/>
              <a:defRPr>
                <a:solidFill>
                  <a:schemeClr val="tx1">
                    <a:tint val="75000"/>
                  </a:schemeClr>
                </a:solidFill>
              </a:defRPr>
            </a:lvl7pPr>
            <a:lvl8pPr marL="2248821" indent="0" algn="ctr">
              <a:buNone/>
              <a:defRPr>
                <a:solidFill>
                  <a:schemeClr val="tx1">
                    <a:tint val="75000"/>
                  </a:schemeClr>
                </a:solidFill>
              </a:defRPr>
            </a:lvl8pPr>
            <a:lvl9pPr marL="2570081" indent="0" algn="ctr">
              <a:buNone/>
              <a:defRPr>
                <a:solidFill>
                  <a:schemeClr val="tx1">
                    <a:tint val="75000"/>
                  </a:schemeClr>
                </a:solidFill>
              </a:defRPr>
            </a:lvl9pPr>
          </a:lstStyle>
          <a:p>
            <a:r>
              <a:rPr lang="en-US" dirty="0" smtClean="0"/>
              <a:t>Click to add text</a:t>
            </a:r>
            <a:endParaRPr lang="en-US" dirty="0"/>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1544600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hart with caption ">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6" name="Text Placeholder 3"/>
          <p:cNvSpPr>
            <a:spLocks noGrp="1"/>
          </p:cNvSpPr>
          <p:nvPr>
            <p:ph type="body" sz="half" idx="10" hasCustomPrompt="1"/>
          </p:nvPr>
        </p:nvSpPr>
        <p:spPr>
          <a:xfrm>
            <a:off x="5414523" y="1549401"/>
            <a:ext cx="3175841" cy="3880720"/>
          </a:xfrm>
          <a:prstGeom prst="rect">
            <a:avLst/>
          </a:prstGeom>
        </p:spPr>
        <p:txBody>
          <a:bodyPr>
            <a:normAutofit/>
          </a:bodyPr>
          <a:lstStyle>
            <a:lvl1pPr marL="0" indent="0">
              <a:lnSpc>
                <a:spcPts val="2200"/>
              </a:lnSpc>
              <a:spcBef>
                <a:spcPts val="1500"/>
              </a:spcBef>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descriptive text</a:t>
            </a:r>
          </a:p>
        </p:txBody>
      </p:sp>
      <p:sp>
        <p:nvSpPr>
          <p:cNvPr id="20" name="Content Placeholder 18"/>
          <p:cNvSpPr>
            <a:spLocks noGrp="1"/>
          </p:cNvSpPr>
          <p:nvPr>
            <p:ph sz="quarter" idx="11" hasCustomPrompt="1"/>
          </p:nvPr>
        </p:nvSpPr>
        <p:spPr>
          <a:xfrm>
            <a:off x="572256" y="1549399"/>
            <a:ext cx="4517885" cy="3880719"/>
          </a:xfrm>
        </p:spPr>
        <p:txBody>
          <a:bodyPr/>
          <a:lstStyle>
            <a:lvl1pPr marL="0" indent="0">
              <a:buNone/>
              <a:defRPr/>
            </a:lvl1pPr>
          </a:lstStyle>
          <a:p>
            <a:pPr lvl="0"/>
            <a:r>
              <a:rPr lang="en-US" dirty="0" smtClean="0"/>
              <a:t>Insert chart here</a:t>
            </a:r>
            <a:endParaRPr lang="en-US" dirty="0"/>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9841240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53644" y="2098849"/>
            <a:ext cx="3847345" cy="3717751"/>
          </a:xfrm>
          <a:prstGeom prst="rect">
            <a:avLst/>
          </a:prstGeom>
        </p:spPr>
        <p:txBody>
          <a:bodyPr/>
          <a:lstStyle>
            <a:lvl1pPr>
              <a:lnSpc>
                <a:spcPts val="2400"/>
              </a:lnSpc>
              <a:spcBef>
                <a:spcPts val="1000"/>
              </a:spcBef>
              <a:defRPr sz="2000" baseline="0"/>
            </a:lvl1pPr>
            <a:lvl2pPr>
              <a:spcBef>
                <a:spcPts val="1000"/>
              </a:spcBef>
              <a:defRPr sz="1800" baseline="0"/>
            </a:lvl2pPr>
            <a:lvl3pPr>
              <a:spcBef>
                <a:spcPts val="1000"/>
              </a:spcBef>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5" name="Text Placeholder 4"/>
          <p:cNvSpPr>
            <a:spLocks noGrp="1"/>
          </p:cNvSpPr>
          <p:nvPr>
            <p:ph type="body" sz="quarter" idx="3" hasCustomPrompt="1"/>
          </p:nvPr>
        </p:nvSpPr>
        <p:spPr>
          <a:xfrm>
            <a:off x="4741504"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6" name="Content Placeholder 5"/>
          <p:cNvSpPr>
            <a:spLocks noGrp="1"/>
          </p:cNvSpPr>
          <p:nvPr>
            <p:ph sz="quarter" idx="4" hasCustomPrompt="1"/>
          </p:nvPr>
        </p:nvSpPr>
        <p:spPr>
          <a:xfrm>
            <a:off x="4741504" y="2098849"/>
            <a:ext cx="3848856" cy="3717751"/>
          </a:xfrm>
          <a:prstGeom prst="rect">
            <a:avLst/>
          </a:prstGeom>
        </p:spPr>
        <p:txBody>
          <a:bodyPr/>
          <a:lstStyle>
            <a:lvl1pPr>
              <a:lnSpc>
                <a:spcPts val="2400"/>
              </a:lnSpc>
              <a:spcBef>
                <a:spcPts val="1000"/>
              </a:spcBef>
              <a:defRPr sz="2000" baseline="0"/>
            </a:lvl1pPr>
            <a:lvl2pPr>
              <a:spcBef>
                <a:spcPts val="1000"/>
              </a:spcBef>
              <a:defRPr sz="1800"/>
            </a:lvl2pPr>
            <a:lvl3pPr>
              <a:spcBef>
                <a:spcPts val="1000"/>
              </a:spcBef>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add text</a:t>
            </a:r>
          </a:p>
          <a:p>
            <a:pPr lvl="1"/>
            <a:r>
              <a:rPr lang="en-US" dirty="0" smtClean="0"/>
              <a:t>Second level</a:t>
            </a:r>
          </a:p>
          <a:p>
            <a:pPr lvl="2"/>
            <a:r>
              <a:rPr lang="en-US" dirty="0" smtClean="0"/>
              <a:t>Third level</a:t>
            </a:r>
          </a:p>
        </p:txBody>
      </p:sp>
      <p:sp>
        <p:nvSpPr>
          <p:cNvPr id="16"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9" name="Text Placeholder 4"/>
          <p:cNvSpPr>
            <a:spLocks noGrp="1"/>
          </p:cNvSpPr>
          <p:nvPr>
            <p:ph type="body" sz="quarter" idx="12" hasCustomPrompt="1"/>
          </p:nvPr>
        </p:nvSpPr>
        <p:spPr>
          <a:xfrm>
            <a:off x="533400" y="1579098"/>
            <a:ext cx="3848856" cy="371679"/>
          </a:xfrm>
          <a:prstGeom prst="rect">
            <a:avLst/>
          </a:prstGeom>
        </p:spPr>
        <p:txBody>
          <a:bodyPr anchor="b">
            <a:noAutofit/>
          </a:bodyPr>
          <a:lstStyle>
            <a:lvl1pPr marL="0" indent="0">
              <a:buNone/>
              <a:defRPr sz="2000" b="1">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text</a:t>
            </a:r>
          </a:p>
        </p:txBody>
      </p:sp>
      <p:sp>
        <p:nvSpPr>
          <p:cNvPr id="9" name="Footer Placeholder 4"/>
          <p:cNvSpPr>
            <a:spLocks noGrp="1"/>
          </p:cNvSpPr>
          <p:nvPr>
            <p:ph type="ftr" sz="quarter" idx="1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10"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582895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8518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7"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n-US" dirty="0"/>
          </a:p>
        </p:txBody>
      </p:sp>
      <p:sp>
        <p:nvSpPr>
          <p:cNvPr id="8" name="Text Placeholder 2"/>
          <p:cNvSpPr>
            <a:spLocks noGrp="1"/>
          </p:cNvSpPr>
          <p:nvPr>
            <p:ph idx="1"/>
          </p:nvPr>
        </p:nvSpPr>
        <p:spPr>
          <a:xfrm>
            <a:off x="553641" y="1524000"/>
            <a:ext cx="8036720" cy="4106412"/>
          </a:xfrm>
          <a:prstGeom prst="rect">
            <a:avLst/>
          </a:prstGeom>
        </p:spPr>
        <p:txBody>
          <a:bodyPr vert="horz" lIns="91440" tIns="45720" rIns="91440" bIns="45720" rtlCol="0">
            <a:normAutofit/>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13974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44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4" name="Content Placeholder 3"/>
          <p:cNvSpPr>
            <a:spLocks noGrp="1"/>
          </p:cNvSpPr>
          <p:nvPr>
            <p:ph sz="half" idx="2" hasCustomPrompt="1"/>
          </p:nvPr>
        </p:nvSpPr>
        <p:spPr>
          <a:xfrm>
            <a:off x="4735512" y="1549400"/>
            <a:ext cx="3951287" cy="4326746"/>
          </a:xfrm>
          <a:prstGeom prst="rect">
            <a:avLst/>
          </a:prstGeom>
        </p:spPr>
        <p:txBody>
          <a:bodyPr/>
          <a:lstStyle>
            <a:lvl1pPr>
              <a:defRPr sz="2000"/>
            </a:lvl1pPr>
            <a:lvl2pPr>
              <a:spcBef>
                <a:spcPts val="1000"/>
              </a:spcBef>
              <a:defRPr sz="1800"/>
            </a:lvl2pPr>
            <a:lvl3pPr>
              <a:spcBef>
                <a:spcPts val="1000"/>
              </a:spcBef>
              <a:defRPr sz="16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p:txBody>
      </p:sp>
      <p:sp>
        <p:nvSpPr>
          <p:cNvPr id="14" name="Date Placeholder 3"/>
          <p:cNvSpPr>
            <a:spLocks noGrp="1"/>
          </p:cNvSpPr>
          <p:nvPr>
            <p:ph type="dt" sz="half" idx="10"/>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8"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8919410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preserve="1">
  <p:cSld name="Section Header">
    <p:spTree>
      <p:nvGrpSpPr>
        <p:cNvPr id="1" name="Shape 25"/>
        <p:cNvGrpSpPr/>
        <p:nvPr/>
      </p:nvGrpSpPr>
      <p:grpSpPr>
        <a:xfrm>
          <a:off x="0" y="0"/>
          <a:ext cx="0" cy="0"/>
          <a:chOff x="0" y="0"/>
          <a:chExt cx="0" cy="0"/>
        </a:xfrm>
      </p:grpSpPr>
      <p:sp>
        <p:nvSpPr>
          <p:cNvPr id="26" name="Google Shape;26;p3"/>
          <p:cNvSpPr txBox="1">
            <a:spLocks noGrp="1"/>
          </p:cNvSpPr>
          <p:nvPr>
            <p:ph type="ctrTitle"/>
          </p:nvPr>
        </p:nvSpPr>
        <p:spPr>
          <a:xfrm>
            <a:off x="576072" y="2368296"/>
            <a:ext cx="8040512" cy="880064"/>
          </a:xfrm>
          <a:prstGeom prst="rect">
            <a:avLst/>
          </a:prstGeom>
          <a:noFill/>
          <a:ln>
            <a:noFill/>
          </a:ln>
        </p:spPr>
        <p:txBody>
          <a:bodyPr spcFirstLastPara="1" wrap="square" lIns="64250" tIns="32125" rIns="64250" bIns="32125" anchor="ctr" anchorCtr="0"/>
          <a:lstStyle>
            <a:lvl1pPr marR="0" lvl="0" algn="l" rtl="0">
              <a:lnSpc>
                <a:spcPct val="108695"/>
              </a:lnSpc>
              <a:spcBef>
                <a:spcPts val="7500"/>
              </a:spcBef>
              <a:spcAft>
                <a:spcPts val="0"/>
              </a:spcAft>
              <a:buClr>
                <a:srgbClr val="101820"/>
              </a:buClr>
              <a:buSzPts val="4600"/>
              <a:buFont typeface="Georgia"/>
              <a:buNone/>
              <a:defRPr sz="4600" b="0" i="0" u="none" strike="noStrike" cap="none">
                <a:solidFill>
                  <a:srgbClr val="101820"/>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subTitle" idx="1"/>
          </p:nvPr>
        </p:nvSpPr>
        <p:spPr>
          <a:xfrm>
            <a:off x="586274" y="3202725"/>
            <a:ext cx="8040511" cy="717193"/>
          </a:xfrm>
          <a:prstGeom prst="rect">
            <a:avLst/>
          </a:prstGeom>
          <a:noFill/>
          <a:ln>
            <a:noFill/>
          </a:ln>
        </p:spPr>
        <p:txBody>
          <a:bodyPr spcFirstLastPara="1" wrap="square" lIns="64250" tIns="32125" rIns="64250" bIns="32125" anchor="t" anchorCtr="0"/>
          <a:lstStyle>
            <a:lvl1pPr marR="0" lvl="0" algn="l" rtl="0">
              <a:lnSpc>
                <a:spcPct val="166666"/>
              </a:lnSpc>
              <a:spcBef>
                <a:spcPts val="2109"/>
              </a:spcBef>
              <a:spcAft>
                <a:spcPts val="0"/>
              </a:spcAft>
              <a:buClr>
                <a:schemeClr val="dk2"/>
              </a:buClr>
              <a:buSzPts val="3000"/>
              <a:buFont typeface="Noto Sans Symbols"/>
              <a:buNone/>
              <a:defRPr sz="3000" b="0" i="0" u="none" strike="noStrike" cap="none">
                <a:solidFill>
                  <a:srgbClr val="43484E"/>
                </a:solidFill>
                <a:latin typeface="Georgia"/>
                <a:ea typeface="Georgia"/>
                <a:cs typeface="Georgia"/>
                <a:sym typeface="Georgia"/>
              </a:defRPr>
            </a:lvl1pPr>
            <a:lvl2pPr marR="0" lvl="1" algn="ctr" rtl="0">
              <a:spcBef>
                <a:spcPts val="1000"/>
              </a:spcBef>
              <a:spcAft>
                <a:spcPts val="0"/>
              </a:spcAft>
              <a:buClr>
                <a:schemeClr val="dk2"/>
              </a:buClr>
              <a:buSzPts val="1000"/>
              <a:buFont typeface="Noto Sans Symbols"/>
              <a:buNone/>
              <a:defRPr sz="2000" b="0" i="0" u="none" strike="noStrike" cap="none">
                <a:solidFill>
                  <a:srgbClr val="88898A"/>
                </a:solidFill>
                <a:latin typeface="Georgia"/>
                <a:ea typeface="Georgia"/>
                <a:cs typeface="Georgia"/>
                <a:sym typeface="Georgia"/>
              </a:defRPr>
            </a:lvl2pPr>
            <a:lvl3pPr marR="0" lvl="2" algn="ctr" rtl="0">
              <a:spcBef>
                <a:spcPts val="1000"/>
              </a:spcBef>
              <a:spcAft>
                <a:spcPts val="0"/>
              </a:spcAft>
              <a:buClr>
                <a:srgbClr val="88898A"/>
              </a:buClr>
              <a:buSzPts val="1800"/>
              <a:buFont typeface="Arial"/>
              <a:buNone/>
              <a:defRPr sz="1800" b="0" i="0" u="none" strike="noStrike" cap="none">
                <a:solidFill>
                  <a:srgbClr val="88898A"/>
                </a:solidFill>
                <a:latin typeface="Georgia"/>
                <a:ea typeface="Georgia"/>
                <a:cs typeface="Georgia"/>
                <a:sym typeface="Georgia"/>
              </a:defRPr>
            </a:lvl3pPr>
            <a:lvl4pPr marR="0" lvl="3"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4pPr>
            <a:lvl5pPr marR="0" lvl="4"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5pPr>
            <a:lvl6pPr marR="0" lvl="5"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6pPr>
            <a:lvl7pPr marR="0" lvl="6"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7pPr>
            <a:lvl8pPr marR="0" lvl="7"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8pPr>
            <a:lvl9pPr marR="0" lvl="8"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9pPr>
          </a:lstStyle>
          <a:p>
            <a:endParaRPr/>
          </a:p>
        </p:txBody>
      </p:sp>
      <p:sp>
        <p:nvSpPr>
          <p:cNvPr id="28" name="Google Shape;28;p3"/>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9" name="Google Shape;29;p3"/>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30" name="Google Shape;30;p3"/>
          <p:cNvPicPr preferRelativeResize="0"/>
          <p:nvPr/>
        </p:nvPicPr>
        <p:blipFill>
          <a:blip r:embed="rId2"/>
          <a:stretch>
            <a:fillRect/>
          </a:stretch>
        </p:blipFill>
        <p:spPr>
          <a:xfrm>
            <a:off x="478944" y="5765633"/>
            <a:ext cx="2679700" cy="926882"/>
          </a:xfrm>
          <a:prstGeom prst="rect">
            <a:avLst/>
          </a:prstGeom>
          <a:noFill/>
          <a:ln>
            <a:noFill/>
          </a:ln>
        </p:spPr>
      </p:pic>
    </p:spTree>
    <p:extLst>
      <p:ext uri="{BB962C8B-B14F-4D97-AF65-F5344CB8AC3E}">
        <p14:creationId xmlns:p14="http://schemas.microsoft.com/office/powerpoint/2010/main" val="3793512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6" name="Title Placeholder 1"/>
          <p:cNvSpPr>
            <a:spLocks noGrp="1"/>
          </p:cNvSpPr>
          <p:nvPr>
            <p:ph type="title"/>
          </p:nvPr>
        </p:nvSpPr>
        <p:spPr>
          <a:xfrm>
            <a:off x="553641" y="452437"/>
            <a:ext cx="8036720" cy="743347"/>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199421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title (1)">
    <p:spTree>
      <p:nvGrpSpPr>
        <p:cNvPr id="1" name=""/>
        <p:cNvGrpSpPr/>
        <p:nvPr/>
      </p:nvGrpSpPr>
      <p:grpSpPr>
        <a:xfrm>
          <a:off x="0" y="0"/>
          <a:ext cx="0" cy="0"/>
          <a:chOff x="0" y="0"/>
          <a:chExt cx="0" cy="0"/>
        </a:xfrm>
      </p:grpSpPr>
      <p:sp>
        <p:nvSpPr>
          <p:cNvPr id="11" name="Rectangle 10"/>
          <p:cNvSpPr/>
          <p:nvPr userDrawn="1"/>
        </p:nvSpPr>
        <p:spPr bwMode="auto">
          <a:xfrm>
            <a:off x="-16375"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8" name="Text Placeholder 5"/>
          <p:cNvSpPr>
            <a:spLocks noGrp="1"/>
          </p:cNvSpPr>
          <p:nvPr>
            <p:ph type="body" sz="quarter" idx="10" hasCustomPrompt="1"/>
          </p:nvPr>
        </p:nvSpPr>
        <p:spPr>
          <a:xfrm>
            <a:off x="443471" y="6112080"/>
            <a:ext cx="423309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19" name="Text Placeholder 3"/>
          <p:cNvSpPr>
            <a:spLocks noGrp="1"/>
          </p:cNvSpPr>
          <p:nvPr>
            <p:ph type="body" sz="half" idx="11" hasCustomPrompt="1"/>
          </p:nvPr>
        </p:nvSpPr>
        <p:spPr>
          <a:xfrm>
            <a:off x="5494465" y="564185"/>
            <a:ext cx="3175841" cy="705630"/>
          </a:xfrm>
          <a:prstGeom prst="rect">
            <a:avLst/>
          </a:prstGeom>
        </p:spPr>
        <p:txBody>
          <a:bodyPr>
            <a:normAutofit/>
          </a:bodyPr>
          <a:lstStyle>
            <a:lvl1pPr marL="0" indent="0" algn="r">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336762109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with title (2)">
    <p:spTree>
      <p:nvGrpSpPr>
        <p:cNvPr id="1" name=""/>
        <p:cNvGrpSpPr/>
        <p:nvPr/>
      </p:nvGrpSpPr>
      <p:grpSpPr>
        <a:xfrm>
          <a:off x="0" y="0"/>
          <a:ext cx="0" cy="0"/>
          <a:chOff x="0" y="0"/>
          <a:chExt cx="0" cy="0"/>
        </a:xfrm>
      </p:grpSpPr>
      <p:sp>
        <p:nvSpPr>
          <p:cNvPr id="11" name="Rectangle 10"/>
          <p:cNvSpPr/>
          <p:nvPr userDrawn="1"/>
        </p:nvSpPr>
        <p:spPr bwMode="auto">
          <a:xfrm>
            <a:off x="0" y="2"/>
            <a:ext cx="9144000" cy="6857998"/>
          </a:xfrm>
          <a:prstGeom prst="rect">
            <a:avLst/>
          </a:prstGeom>
          <a:solidFill>
            <a:schemeClr val="bg1"/>
          </a:solidFill>
          <a:ln w="25400" cap="flat" cmpd="sng" algn="ctr">
            <a:noFill/>
            <a:prstDash val="solid"/>
            <a:round/>
            <a:headEnd type="none" w="med" len="med"/>
            <a:tailEnd type="none" w="med" len="med"/>
          </a:ln>
          <a:effectLst/>
        </p:spPr>
        <p:txBody>
          <a:bodyPr vert="horz" wrap="square" lIns="64291" tIns="32146" rIns="64291" bIns="32146" numCol="1" rtlCol="0" anchor="t" anchorCtr="0" compatLnSpc="1">
            <a:prstTxWarp prst="textNoShape">
              <a:avLst/>
            </a:prstTxWarp>
          </a:bodyPr>
          <a:lstStyle/>
          <a:p>
            <a:pPr marL="0" marR="0" indent="0" algn="l" defTabSz="642915"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ヒラギノ角ゴ ProN W3" charset="-128"/>
              <a:cs typeface="ヒラギノ角ゴ ProN W3" charset="-128"/>
              <a:sym typeface="Arial" charset="0"/>
            </a:endParaRPr>
          </a:p>
        </p:txBody>
      </p:sp>
      <p:sp>
        <p:nvSpPr>
          <p:cNvPr id="17" name="Text Placeholder 5"/>
          <p:cNvSpPr>
            <a:spLocks noGrp="1"/>
          </p:cNvSpPr>
          <p:nvPr>
            <p:ph type="body" sz="quarter" idx="10" hasCustomPrompt="1"/>
          </p:nvPr>
        </p:nvSpPr>
        <p:spPr>
          <a:xfrm>
            <a:off x="4507471" y="6112080"/>
            <a:ext cx="4233097" cy="528224"/>
          </a:xfrm>
        </p:spPr>
        <p:txBody>
          <a:bodyPr>
            <a:normAutofit/>
          </a:bodyPr>
          <a:lstStyle>
            <a:lvl1pPr marL="0" indent="0" algn="r">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7" name="Text Placeholder 3"/>
          <p:cNvSpPr>
            <a:spLocks noGrp="1"/>
          </p:cNvSpPr>
          <p:nvPr>
            <p:ph type="body" sz="half" idx="11" hasCustomPrompt="1"/>
          </p:nvPr>
        </p:nvSpPr>
        <p:spPr>
          <a:xfrm>
            <a:off x="485021" y="564185"/>
            <a:ext cx="3175841" cy="705630"/>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Tree>
    <p:extLst>
      <p:ext uri="{BB962C8B-B14F-4D97-AF65-F5344CB8AC3E}">
        <p14:creationId xmlns:p14="http://schemas.microsoft.com/office/powerpoint/2010/main" val="41236801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hart with title (3)">
    <p:spTree>
      <p:nvGrpSpPr>
        <p:cNvPr id="1" name=""/>
        <p:cNvGrpSpPr/>
        <p:nvPr/>
      </p:nvGrpSpPr>
      <p:grpSpPr>
        <a:xfrm>
          <a:off x="0" y="0"/>
          <a:ext cx="0" cy="0"/>
          <a:chOff x="0" y="0"/>
          <a:chExt cx="0" cy="0"/>
        </a:xfrm>
      </p:grpSpPr>
      <p:sp>
        <p:nvSpPr>
          <p:cNvPr id="17" name="Text Placeholder 5"/>
          <p:cNvSpPr>
            <a:spLocks noGrp="1"/>
          </p:cNvSpPr>
          <p:nvPr>
            <p:ph type="body" sz="quarter" idx="10" hasCustomPrompt="1"/>
          </p:nvPr>
        </p:nvSpPr>
        <p:spPr>
          <a:xfrm>
            <a:off x="485021" y="6112080"/>
            <a:ext cx="5074757" cy="528224"/>
          </a:xfrm>
        </p:spPr>
        <p:txBody>
          <a:bodyPr>
            <a:normAutofit/>
          </a:bodyPr>
          <a:lstStyle>
            <a:lvl1pPr marL="0" indent="0" algn="l">
              <a:buFontTx/>
              <a:buNone/>
              <a:defRPr sz="1200" i="1" baseline="0"/>
            </a:lvl1pPr>
            <a:lvl2pPr marL="457200" indent="0">
              <a:buFontTx/>
              <a:buNone/>
              <a:defRPr sz="1400"/>
            </a:lvl2pPr>
            <a:lvl3pPr marL="914400" indent="0">
              <a:buFontTx/>
              <a:buNone/>
              <a:defRPr sz="1400"/>
            </a:lvl3pPr>
          </a:lstStyle>
          <a:p>
            <a:r>
              <a:rPr lang="en-US" sz="1200" dirty="0" smtClean="0"/>
              <a:t>Source: Add source here</a:t>
            </a:r>
            <a:endParaRPr lang="en-US" sz="1200" dirty="0"/>
          </a:p>
        </p:txBody>
      </p:sp>
      <p:sp>
        <p:nvSpPr>
          <p:cNvPr id="7" name="Text Placeholder 3"/>
          <p:cNvSpPr>
            <a:spLocks noGrp="1"/>
          </p:cNvSpPr>
          <p:nvPr>
            <p:ph type="body" sz="half" idx="11" hasCustomPrompt="1"/>
          </p:nvPr>
        </p:nvSpPr>
        <p:spPr>
          <a:xfrm>
            <a:off x="485021" y="517967"/>
            <a:ext cx="8150979" cy="528224"/>
          </a:xfrm>
          <a:prstGeom prst="rect">
            <a:avLst/>
          </a:prstGeom>
        </p:spPr>
        <p:txBody>
          <a:bodyPr>
            <a:normAutofit/>
          </a:bodyPr>
          <a:lstStyle>
            <a:lvl1pPr marL="0" indent="0">
              <a:lnSpc>
                <a:spcPts val="2200"/>
              </a:lnSpc>
              <a:spcBef>
                <a:spcPts val="1500"/>
              </a:spcBef>
              <a:buNone/>
              <a:defRPr sz="18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 chart title here</a:t>
            </a:r>
          </a:p>
        </p:txBody>
      </p:sp>
      <p:sp>
        <p:nvSpPr>
          <p:cNvPr id="5"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Tree>
    <p:extLst>
      <p:ext uri="{BB962C8B-B14F-4D97-AF65-F5344CB8AC3E}">
        <p14:creationId xmlns:p14="http://schemas.microsoft.com/office/powerpoint/2010/main" val="410152924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13" name="Subtitle 2"/>
          <p:cNvSpPr>
            <a:spLocks noGrp="1"/>
          </p:cNvSpPr>
          <p:nvPr>
            <p:ph type="subTitle" idx="1"/>
          </p:nvPr>
        </p:nvSpPr>
        <p:spPr>
          <a:xfrm>
            <a:off x="903109" y="2996623"/>
            <a:ext cx="7309555" cy="495799"/>
          </a:xfrm>
          <a:prstGeom prst="rect">
            <a:avLst/>
          </a:prstGeom>
        </p:spPr>
        <p:txBody>
          <a:bodyPr wrap="square" lIns="64284" tIns="32142" rIns="64284" bIns="32142">
            <a:spAutoFit/>
          </a:bodyPr>
          <a:lstStyle>
            <a:lvl1pPr marL="0" marR="0" indent="0" algn="l" defTabSz="642915" rtl="0" eaLnBrk="1" fontAlgn="base" latinLnBrk="0" hangingPunct="1">
              <a:lnSpc>
                <a:spcPct val="140000"/>
              </a:lnSpc>
              <a:spcBef>
                <a:spcPts val="2109"/>
              </a:spcBef>
              <a:spcAft>
                <a:spcPts val="1406"/>
              </a:spcAft>
              <a:buClr>
                <a:schemeClr val="tx2"/>
              </a:buClr>
              <a:buSzPct val="100000"/>
              <a:buFont typeface="Wingdings" charset="2"/>
              <a:buNone/>
              <a:tabLst/>
              <a:defRPr sz="2000" cap="none" baseline="0">
                <a:solidFill>
                  <a:schemeClr val="accent2">
                    <a:lumMod val="75000"/>
                  </a:schemeClr>
                </a:solidFill>
              </a:defRPr>
            </a:lvl1pPr>
            <a:lvl2pPr marL="321424" indent="0" algn="ctr">
              <a:buNone/>
              <a:defRPr>
                <a:solidFill>
                  <a:schemeClr val="tx1">
                    <a:tint val="75000"/>
                  </a:schemeClr>
                </a:solidFill>
              </a:defRPr>
            </a:lvl2pPr>
            <a:lvl3pPr marL="642849" indent="0" algn="ctr">
              <a:buNone/>
              <a:defRPr>
                <a:solidFill>
                  <a:schemeClr val="tx1">
                    <a:tint val="75000"/>
                  </a:schemeClr>
                </a:solidFill>
              </a:defRPr>
            </a:lvl3pPr>
            <a:lvl4pPr marL="964274" indent="0" algn="ctr">
              <a:buNone/>
              <a:defRPr>
                <a:solidFill>
                  <a:schemeClr val="tx1">
                    <a:tint val="75000"/>
                  </a:schemeClr>
                </a:solidFill>
              </a:defRPr>
            </a:lvl4pPr>
            <a:lvl5pPr marL="1285697" indent="0" algn="ctr">
              <a:buNone/>
              <a:defRPr>
                <a:solidFill>
                  <a:schemeClr val="tx1">
                    <a:tint val="75000"/>
                  </a:schemeClr>
                </a:solidFill>
              </a:defRPr>
            </a:lvl5pPr>
            <a:lvl6pPr marL="1607123" indent="0" algn="ctr">
              <a:buNone/>
              <a:defRPr>
                <a:solidFill>
                  <a:schemeClr val="tx1">
                    <a:tint val="75000"/>
                  </a:schemeClr>
                </a:solidFill>
              </a:defRPr>
            </a:lvl6pPr>
            <a:lvl7pPr marL="1928546" indent="0" algn="ctr">
              <a:buNone/>
              <a:defRPr>
                <a:solidFill>
                  <a:schemeClr val="tx1">
                    <a:tint val="75000"/>
                  </a:schemeClr>
                </a:solidFill>
              </a:defRPr>
            </a:lvl7pPr>
            <a:lvl8pPr marL="2249971" indent="0" algn="ctr">
              <a:buNone/>
              <a:defRPr>
                <a:solidFill>
                  <a:schemeClr val="tx1">
                    <a:tint val="75000"/>
                  </a:schemeClr>
                </a:solidFill>
              </a:defRPr>
            </a:lvl8pPr>
            <a:lvl9pPr marL="2571396" indent="0" algn="ctr">
              <a:buNone/>
              <a:defRPr>
                <a:solidFill>
                  <a:schemeClr val="tx1">
                    <a:tint val="75000"/>
                  </a:schemeClr>
                </a:solidFill>
              </a:defRPr>
            </a:lvl9pPr>
          </a:lstStyle>
          <a:p>
            <a:pPr eaLnBrk="1" hangingPunct="1">
              <a:lnSpc>
                <a:spcPct val="140000"/>
              </a:lnSpc>
              <a:spcAft>
                <a:spcPts val="2000"/>
              </a:spcAft>
              <a:defRPr/>
            </a:pPr>
            <a:r>
              <a:rPr lang="en-US" smtClean="0"/>
              <a:t>Click to edit Master subtitle style</a:t>
            </a:r>
            <a:endParaRPr lang="en-US" dirty="0" smtClean="0"/>
          </a:p>
        </p:txBody>
      </p:sp>
      <p:sp>
        <p:nvSpPr>
          <p:cNvPr id="15" name="Date Placeholder 3"/>
          <p:cNvSpPr>
            <a:spLocks noGrp="1"/>
          </p:cNvSpPr>
          <p:nvPr>
            <p:ph type="dt" sz="half" idx="2"/>
          </p:nvPr>
        </p:nvSpPr>
        <p:spPr>
          <a:xfrm>
            <a:off x="3124200" y="6173788"/>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5694760"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a:t>
            </a:fld>
            <a:endParaRPr lang="en-US" dirty="0"/>
          </a:p>
        </p:txBody>
      </p:sp>
      <p:sp>
        <p:nvSpPr>
          <p:cNvPr id="10" name="Title Placeholder 1"/>
          <p:cNvSpPr>
            <a:spLocks noGrp="1"/>
          </p:cNvSpPr>
          <p:nvPr>
            <p:ph type="title"/>
          </p:nvPr>
        </p:nvSpPr>
        <p:spPr>
          <a:xfrm>
            <a:off x="862735" y="2345632"/>
            <a:ext cx="8036720" cy="743347"/>
          </a:xfrm>
          <a:prstGeom prst="rect">
            <a:avLst/>
          </a:prstGeom>
        </p:spPr>
        <p:txBody>
          <a:bodyPr vert="horz" lIns="91440" tIns="45720" rIns="91440" bIns="45720" rtlCol="0" anchor="ctr">
            <a:normAutofit/>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891562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34" name="Google Shape;34;p4"/>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35" name="Google Shape;35;p4"/>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95239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ed list" preserve="1">
  <p:cSld name="Numbered list">
    <p:spTree>
      <p:nvGrpSpPr>
        <p:cNvPr id="1" name="Shape 36"/>
        <p:cNvGrpSpPr/>
        <p:nvPr/>
      </p:nvGrpSpPr>
      <p:grpSpPr>
        <a:xfrm>
          <a:off x="0" y="0"/>
          <a:ext cx="0" cy="0"/>
          <a:chOff x="0" y="0"/>
          <a:chExt cx="0" cy="0"/>
        </a:xfrm>
      </p:grpSpPr>
      <p:sp>
        <p:nvSpPr>
          <p:cNvPr id="37" name="Google Shape;37;p5"/>
          <p:cNvSpPr txBox="1">
            <a:spLocks noGrp="1"/>
          </p:cNvSpPr>
          <p:nvPr>
            <p:ph type="body" idx="1"/>
          </p:nvPr>
        </p:nvSpPr>
        <p:spPr>
          <a:xfrm>
            <a:off x="553643" y="1549400"/>
            <a:ext cx="8036719" cy="4199647"/>
          </a:xfrm>
          <a:prstGeom prst="rect">
            <a:avLst/>
          </a:prstGeom>
          <a:noFill/>
          <a:ln>
            <a:noFill/>
          </a:ln>
        </p:spPr>
        <p:txBody>
          <a:bodyPr spcFirstLastPara="1" wrap="square" lIns="91425" tIns="45700" rIns="91425" bIns="45700" anchor="t" anchorCtr="0"/>
          <a:lstStyle>
            <a:lvl1pPr marL="457200" marR="0" lvl="0" indent="-355600" algn="l" rtl="0">
              <a:lnSpc>
                <a:spcPct val="130000"/>
              </a:lnSpc>
              <a:spcBef>
                <a:spcPts val="1000"/>
              </a:spcBef>
              <a:spcAft>
                <a:spcPts val="0"/>
              </a:spcAft>
              <a:buClr>
                <a:srgbClr val="101820"/>
              </a:buClr>
              <a:buSzPts val="2000"/>
              <a:buFont typeface="Georgia"/>
              <a:buAutoNum type="arabicPeriod"/>
              <a:defRPr sz="2000" b="0" i="0" u="none" strike="noStrike" cap="none">
                <a:solidFill>
                  <a:srgbClr val="101820"/>
                </a:solidFill>
                <a:latin typeface="Georgia"/>
                <a:ea typeface="Georgia"/>
                <a:cs typeface="Georgia"/>
                <a:sym typeface="Georgia"/>
              </a:defRPr>
            </a:lvl1pPr>
            <a:lvl2pPr marL="914400" marR="0" lvl="1" indent="-342900" algn="l" rtl="0">
              <a:spcBef>
                <a:spcPts val="1000"/>
              </a:spcBef>
              <a:spcAft>
                <a:spcPts val="0"/>
              </a:spcAft>
              <a:buClr>
                <a:srgbClr val="101820"/>
              </a:buClr>
              <a:buSzPts val="1800"/>
              <a:buFont typeface="Georgia"/>
              <a:buAutoNum type="alphaLcPeriod"/>
              <a:defRPr sz="1800" b="0" i="0" u="none" strike="noStrike" cap="none">
                <a:solidFill>
                  <a:srgbClr val="101820"/>
                </a:solidFill>
                <a:latin typeface="Georgia"/>
                <a:ea typeface="Georgia"/>
                <a:cs typeface="Georgia"/>
                <a:sym typeface="Georgia"/>
              </a:defRPr>
            </a:lvl2pPr>
            <a:lvl3pPr marL="1371600" marR="0" lvl="2" indent="-330200" algn="l" rtl="0">
              <a:spcBef>
                <a:spcPts val="1000"/>
              </a:spcBef>
              <a:spcAft>
                <a:spcPts val="0"/>
              </a:spcAft>
              <a:buClr>
                <a:srgbClr val="101820"/>
              </a:buClr>
              <a:buSzPts val="1600"/>
              <a:buFont typeface="Noto Sans Symbols"/>
              <a:buChar char="▪"/>
              <a:defRPr sz="1600" b="0" i="0" u="none" strike="noStrike" cap="none">
                <a:solidFill>
                  <a:srgbClr val="101820"/>
                </a:solidFill>
                <a:latin typeface="Georgia"/>
                <a:ea typeface="Georgia"/>
                <a:cs typeface="Georgia"/>
                <a:sym typeface="Georgia"/>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38" name="Google Shape;38;p5"/>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5"/>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0" name="Google Shape;40;p5"/>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19357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reserve="1">
  <p:cSld name="Comparison">
    <p:spTree>
      <p:nvGrpSpPr>
        <p:cNvPr id="1" name="Shape 41"/>
        <p:cNvGrpSpPr/>
        <p:nvPr/>
      </p:nvGrpSpPr>
      <p:grpSpPr>
        <a:xfrm>
          <a:off x="0" y="0"/>
          <a:ext cx="0" cy="0"/>
          <a:chOff x="0" y="0"/>
          <a:chExt cx="0" cy="0"/>
        </a:xfrm>
      </p:grpSpPr>
      <p:sp>
        <p:nvSpPr>
          <p:cNvPr id="42" name="Google Shape;42;p6"/>
          <p:cNvSpPr txBox="1">
            <a:spLocks noGrp="1"/>
          </p:cNvSpPr>
          <p:nvPr>
            <p:ph type="body" idx="1"/>
          </p:nvPr>
        </p:nvSpPr>
        <p:spPr>
          <a:xfrm>
            <a:off x="553644" y="2098849"/>
            <a:ext cx="3847345" cy="3621015"/>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43" name="Google Shape;43;p6"/>
          <p:cNvSpPr txBox="1">
            <a:spLocks noGrp="1"/>
          </p:cNvSpPr>
          <p:nvPr>
            <p:ph type="body" idx="2"/>
          </p:nvPr>
        </p:nvSpPr>
        <p:spPr>
          <a:xfrm>
            <a:off x="4741504" y="1579098"/>
            <a:ext cx="3848856" cy="371679"/>
          </a:xfrm>
          <a:prstGeom prst="rect">
            <a:avLst/>
          </a:prstGeom>
          <a:noFill/>
          <a:ln>
            <a:noFill/>
          </a:ln>
        </p:spPr>
        <p:txBody>
          <a:bodyPr spcFirstLastPara="1" wrap="square" lIns="91425" tIns="45700" rIns="91425" bIns="45700" anchor="b" anchorCtr="0"/>
          <a:lstStyle>
            <a:lvl1pPr marL="457200" marR="0" lvl="0" indent="-228600" algn="l" rtl="0">
              <a:lnSpc>
                <a:spcPct val="130000"/>
              </a:lnSpc>
              <a:spcBef>
                <a:spcPts val="1000"/>
              </a:spcBef>
              <a:spcAft>
                <a:spcPts val="0"/>
              </a:spcAft>
              <a:buClr>
                <a:schemeClr val="dk2"/>
              </a:buClr>
              <a:buSzPts val="2000"/>
              <a:buFont typeface="Noto Sans Symbols"/>
              <a:buNone/>
              <a:defRPr sz="2000" b="1" i="0" u="none" strike="noStrike" cap="none">
                <a:solidFill>
                  <a:schemeClr val="dk1"/>
                </a:solidFill>
                <a:latin typeface="Georgia"/>
                <a:ea typeface="Georgia"/>
                <a:cs typeface="Georgia"/>
                <a:sym typeface="Georgia"/>
              </a:defRPr>
            </a:lvl1pPr>
            <a:lvl2pPr marL="914400" marR="0" lvl="1" indent="-228600" algn="l" rtl="0">
              <a:spcBef>
                <a:spcPts val="1000"/>
              </a:spcBef>
              <a:spcAft>
                <a:spcPts val="0"/>
              </a:spcAft>
              <a:buClr>
                <a:schemeClr val="dk2"/>
              </a:buClr>
              <a:buSzPts val="1000"/>
              <a:buFont typeface="Noto Sans Symbols"/>
              <a:buNone/>
              <a:defRPr sz="2000" b="1" i="0" u="none" strike="noStrike" cap="none">
                <a:solidFill>
                  <a:schemeClr val="dk1"/>
                </a:solidFill>
                <a:latin typeface="Georgia"/>
                <a:ea typeface="Georgia"/>
                <a:cs typeface="Georgia"/>
                <a:sym typeface="Georgia"/>
              </a:defRPr>
            </a:lvl2pPr>
            <a:lvl3pPr marL="1371600" marR="0" lvl="2" indent="-228600" algn="l" rtl="0">
              <a:spcBef>
                <a:spcPts val="100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44" name="Google Shape;44;p6"/>
          <p:cNvSpPr txBox="1">
            <a:spLocks noGrp="1"/>
          </p:cNvSpPr>
          <p:nvPr>
            <p:ph type="body" idx="3"/>
          </p:nvPr>
        </p:nvSpPr>
        <p:spPr>
          <a:xfrm>
            <a:off x="4741504" y="2098849"/>
            <a:ext cx="3848856" cy="3621015"/>
          </a:xfrm>
          <a:prstGeom prst="rect">
            <a:avLst/>
          </a:prstGeom>
          <a:noFill/>
          <a:ln>
            <a:noFill/>
          </a:ln>
        </p:spPr>
        <p:txBody>
          <a:bodyPr spcFirstLastPara="1" wrap="square" lIns="91425" tIns="45700" rIns="91425" bIns="45700" anchor="t" anchorCtr="0"/>
          <a:lstStyle>
            <a:lvl1pPr marL="457200" marR="0" lvl="0" indent="-355600" algn="l" rtl="0">
              <a:lnSpc>
                <a:spcPct val="120000"/>
              </a:lnSpc>
              <a:spcBef>
                <a:spcPts val="1000"/>
              </a:spcBef>
              <a:spcAft>
                <a:spcPts val="0"/>
              </a:spcAft>
              <a:buClr>
                <a:schemeClr val="dk2"/>
              </a:buClr>
              <a:buSzPts val="2000"/>
              <a:buFont typeface="Noto Sans Symbols"/>
              <a:buChar char="▪"/>
              <a:defRPr sz="2000" b="0" i="0" u="none" strike="noStrike" cap="none">
                <a:solidFill>
                  <a:schemeClr val="dk1"/>
                </a:solidFill>
                <a:latin typeface="Georgia"/>
                <a:ea typeface="Georgia"/>
                <a:cs typeface="Georgia"/>
                <a:sym typeface="Georgia"/>
              </a:defRPr>
            </a:lvl1pPr>
            <a:lvl2pPr marL="914400" marR="0" lvl="1" indent="-285750" algn="l" rtl="0">
              <a:spcBef>
                <a:spcPts val="1000"/>
              </a:spcBef>
              <a:spcAft>
                <a:spcPts val="0"/>
              </a:spcAft>
              <a:buClr>
                <a:schemeClr val="dk2"/>
              </a:buClr>
              <a:buSzPts val="900"/>
              <a:buFont typeface="Noto Sans Symbols"/>
              <a:buChar char="◻"/>
              <a:defRPr sz="1800" b="0" i="0" u="none" strike="noStrike" cap="none">
                <a:solidFill>
                  <a:schemeClr val="dk1"/>
                </a:solidFill>
                <a:latin typeface="Georgia"/>
                <a:ea typeface="Georgia"/>
                <a:cs typeface="Georgia"/>
                <a:sym typeface="Georgia"/>
              </a:defRPr>
            </a:lvl2pPr>
            <a:lvl3pPr marL="1371600" marR="0" lvl="2" indent="-330200" algn="l" rtl="0">
              <a:spcBef>
                <a:spcPts val="100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Georgia"/>
                <a:ea typeface="Georgia"/>
                <a:cs typeface="Georgia"/>
                <a:sym typeface="Georgia"/>
              </a:defRPr>
            </a:lvl9pPr>
          </a:lstStyle>
          <a:p>
            <a:endParaRPr/>
          </a:p>
        </p:txBody>
      </p:sp>
      <p:sp>
        <p:nvSpPr>
          <p:cNvPr id="45" name="Google Shape;45;p6"/>
          <p:cNvSpPr txBox="1">
            <a:spLocks noGrp="1"/>
          </p:cNvSpPr>
          <p:nvPr>
            <p:ph type="body" idx="4"/>
          </p:nvPr>
        </p:nvSpPr>
        <p:spPr>
          <a:xfrm>
            <a:off x="533400" y="1579098"/>
            <a:ext cx="3848856" cy="371679"/>
          </a:xfrm>
          <a:prstGeom prst="rect">
            <a:avLst/>
          </a:prstGeom>
          <a:noFill/>
          <a:ln>
            <a:noFill/>
          </a:ln>
        </p:spPr>
        <p:txBody>
          <a:bodyPr spcFirstLastPara="1" wrap="square" lIns="91425" tIns="45700" rIns="91425" bIns="45700" anchor="b" anchorCtr="0"/>
          <a:lstStyle>
            <a:lvl1pPr marL="457200" marR="0" lvl="0" indent="-228600" algn="l" rtl="0">
              <a:lnSpc>
                <a:spcPct val="130000"/>
              </a:lnSpc>
              <a:spcBef>
                <a:spcPts val="1000"/>
              </a:spcBef>
              <a:spcAft>
                <a:spcPts val="0"/>
              </a:spcAft>
              <a:buClr>
                <a:schemeClr val="dk2"/>
              </a:buClr>
              <a:buSzPts val="2000"/>
              <a:buFont typeface="Noto Sans Symbols"/>
              <a:buNone/>
              <a:defRPr sz="2000" b="1" i="0" u="none" strike="noStrike" cap="none">
                <a:solidFill>
                  <a:schemeClr val="dk1"/>
                </a:solidFill>
                <a:latin typeface="Georgia"/>
                <a:ea typeface="Georgia"/>
                <a:cs typeface="Georgia"/>
                <a:sym typeface="Georgia"/>
              </a:defRPr>
            </a:lvl1pPr>
            <a:lvl2pPr marL="914400" marR="0" lvl="1" indent="-228600" algn="l" rtl="0">
              <a:spcBef>
                <a:spcPts val="1000"/>
              </a:spcBef>
              <a:spcAft>
                <a:spcPts val="0"/>
              </a:spcAft>
              <a:buClr>
                <a:schemeClr val="dk2"/>
              </a:buClr>
              <a:buSzPts val="1000"/>
              <a:buFont typeface="Noto Sans Symbols"/>
              <a:buNone/>
              <a:defRPr sz="2000" b="1" i="0" u="none" strike="noStrike" cap="none">
                <a:solidFill>
                  <a:schemeClr val="dk1"/>
                </a:solidFill>
                <a:latin typeface="Georgia"/>
                <a:ea typeface="Georgia"/>
                <a:cs typeface="Georgia"/>
                <a:sym typeface="Georgia"/>
              </a:defRPr>
            </a:lvl2pPr>
            <a:lvl3pPr marL="1371600" marR="0" lvl="2" indent="-228600" algn="l" rtl="0">
              <a:spcBef>
                <a:spcPts val="1000"/>
              </a:spcBef>
              <a:spcAft>
                <a:spcPts val="0"/>
              </a:spcAft>
              <a:buClr>
                <a:schemeClr val="dk1"/>
              </a:buClr>
              <a:buSzPts val="1800"/>
              <a:buFont typeface="Arial"/>
              <a:buNone/>
              <a:defRPr sz="1800" b="1" i="0" u="none" strike="noStrike" cap="none">
                <a:solidFill>
                  <a:schemeClr val="dk1"/>
                </a:solidFill>
                <a:latin typeface="Georgia"/>
                <a:ea typeface="Georgia"/>
                <a:cs typeface="Georgia"/>
                <a:sym typeface="Georgia"/>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Georgia"/>
                <a:ea typeface="Georgia"/>
                <a:cs typeface="Georgia"/>
                <a:sym typeface="Georgia"/>
              </a:defRPr>
            </a:lvl9pPr>
          </a:lstStyle>
          <a:p>
            <a:endParaRPr/>
          </a:p>
        </p:txBody>
      </p:sp>
      <p:sp>
        <p:nvSpPr>
          <p:cNvPr id="46" name="Google Shape;46;p6"/>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Google Shape;47;p6"/>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8" name="Google Shape;48;p6"/>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4228392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hart with caption " preserve="1">
  <p:cSld name="Chart with caption ">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5414523" y="1549401"/>
            <a:ext cx="3175841" cy="4189918"/>
          </a:xfrm>
          <a:prstGeom prst="rect">
            <a:avLst/>
          </a:prstGeom>
          <a:noFill/>
          <a:ln>
            <a:noFill/>
          </a:ln>
        </p:spPr>
        <p:txBody>
          <a:bodyPr spcFirstLastPara="1" wrap="square" lIns="91425" tIns="45700" rIns="91425" bIns="45700" anchor="ctr" anchorCtr="0"/>
          <a:lstStyle>
            <a:lvl1pPr marL="457200" marR="0" lvl="0" indent="-228600" algn="l" rtl="0">
              <a:lnSpc>
                <a:spcPct val="137500"/>
              </a:lnSpc>
              <a:spcBef>
                <a:spcPts val="1500"/>
              </a:spcBef>
              <a:spcAft>
                <a:spcPts val="0"/>
              </a:spcAft>
              <a:buClr>
                <a:schemeClr val="dk2"/>
              </a:buClr>
              <a:buSzPts val="1600"/>
              <a:buFont typeface="Noto Sans Symbols"/>
              <a:buNone/>
              <a:defRPr sz="1600" b="0" i="0" u="none" strike="noStrike" cap="none">
                <a:solidFill>
                  <a:schemeClr val="dk1"/>
                </a:solidFill>
                <a:latin typeface="Georgia"/>
                <a:ea typeface="Georgia"/>
                <a:cs typeface="Georgia"/>
                <a:sym typeface="Georgia"/>
              </a:defRPr>
            </a:lvl1pPr>
            <a:lvl2pPr marL="914400" marR="0" lvl="1" indent="-228600" algn="l" rtl="0">
              <a:spcBef>
                <a:spcPts val="1000"/>
              </a:spcBef>
              <a:spcAft>
                <a:spcPts val="0"/>
              </a:spcAft>
              <a:buClr>
                <a:schemeClr val="dk2"/>
              </a:buClr>
              <a:buSzPts val="600"/>
              <a:buFont typeface="Noto Sans Symbols"/>
              <a:buNone/>
              <a:defRPr sz="1200" b="0" i="0" u="none" strike="noStrike" cap="none">
                <a:solidFill>
                  <a:schemeClr val="dk1"/>
                </a:solidFill>
                <a:latin typeface="Georgia"/>
                <a:ea typeface="Georgia"/>
                <a:cs typeface="Georgia"/>
                <a:sym typeface="Georgia"/>
              </a:defRPr>
            </a:lvl2pPr>
            <a:lvl3pPr marL="1371600" marR="0" lvl="2" indent="-228600" algn="l" rtl="0">
              <a:spcBef>
                <a:spcPts val="10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51" name="Google Shape;51;p7"/>
          <p:cNvSpPr txBox="1">
            <a:spLocks noGrp="1"/>
          </p:cNvSpPr>
          <p:nvPr>
            <p:ph type="body" idx="2"/>
          </p:nvPr>
        </p:nvSpPr>
        <p:spPr>
          <a:xfrm>
            <a:off x="572256" y="1549399"/>
            <a:ext cx="4517885" cy="4189920"/>
          </a:xfrm>
          <a:prstGeom prst="rect">
            <a:avLst/>
          </a:prstGeom>
          <a:noFill/>
          <a:ln>
            <a:noFill/>
          </a:ln>
        </p:spPr>
        <p:txBody>
          <a:bodyPr spcFirstLastPara="1" wrap="square" lIns="91425" tIns="45700" rIns="91425" bIns="45700" anchor="t" anchorCtr="0"/>
          <a:lstStyle>
            <a:lvl1pPr marL="457200" marR="0" lvl="0" indent="-228600" algn="l" rtl="0">
              <a:lnSpc>
                <a:spcPct val="118181"/>
              </a:lnSpc>
              <a:spcBef>
                <a:spcPts val="1000"/>
              </a:spcBef>
              <a:spcAft>
                <a:spcPts val="0"/>
              </a:spcAft>
              <a:buClr>
                <a:schemeClr val="dk2"/>
              </a:buClr>
              <a:buSzPts val="2200"/>
              <a:buFont typeface="Noto Sans Symbols"/>
              <a:buNone/>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2" name="Google Shape;52;p7"/>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Google Shape;53;p7"/>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4" name="Google Shape;54;p7"/>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228290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hart with title" preserve="1">
  <p:cSld name="Chart with title">
    <p:spTree>
      <p:nvGrpSpPr>
        <p:cNvPr id="1" name="Shape 55"/>
        <p:cNvGrpSpPr/>
        <p:nvPr/>
      </p:nvGrpSpPr>
      <p:grpSpPr>
        <a:xfrm>
          <a:off x="0" y="0"/>
          <a:ext cx="0" cy="0"/>
          <a:chOff x="0" y="0"/>
          <a:chExt cx="0" cy="0"/>
        </a:xfrm>
      </p:grpSpPr>
      <p:sp>
        <p:nvSpPr>
          <p:cNvPr id="56" name="Google Shape;56;p8"/>
          <p:cNvSpPr txBox="1">
            <a:spLocks noGrp="1"/>
          </p:cNvSpPr>
          <p:nvPr>
            <p:ph type="body" idx="1"/>
          </p:nvPr>
        </p:nvSpPr>
        <p:spPr>
          <a:xfrm>
            <a:off x="485021" y="6112080"/>
            <a:ext cx="5074757" cy="528224"/>
          </a:xfrm>
          <a:prstGeom prst="rect">
            <a:avLst/>
          </a:prstGeom>
          <a:noFill/>
          <a:ln>
            <a:noFill/>
          </a:ln>
        </p:spPr>
        <p:txBody>
          <a:bodyPr spcFirstLastPara="1" wrap="square" lIns="91425" tIns="45700" rIns="91425" bIns="45700" anchor="t" anchorCtr="0"/>
          <a:lstStyle>
            <a:lvl1pPr marL="457200" marR="0" lvl="0" indent="-228600" algn="l" rtl="0">
              <a:lnSpc>
                <a:spcPct val="216666"/>
              </a:lnSpc>
              <a:spcBef>
                <a:spcPts val="1000"/>
              </a:spcBef>
              <a:spcAft>
                <a:spcPts val="0"/>
              </a:spcAft>
              <a:buClr>
                <a:schemeClr val="dk2"/>
              </a:buClr>
              <a:buSzPts val="1200"/>
              <a:buFont typeface="Noto Sans Symbols"/>
              <a:buNone/>
              <a:defRPr sz="1200" b="0" i="1" u="none" strike="noStrike" cap="none">
                <a:solidFill>
                  <a:schemeClr val="dk1"/>
                </a:solidFill>
                <a:latin typeface="Georgia"/>
                <a:ea typeface="Georgia"/>
                <a:cs typeface="Georgia"/>
                <a:sym typeface="Georgia"/>
              </a:defRPr>
            </a:lvl1pPr>
            <a:lvl2pPr marL="914400" marR="0" lvl="1" indent="-228600" algn="l" rtl="0">
              <a:spcBef>
                <a:spcPts val="1000"/>
              </a:spcBef>
              <a:spcAft>
                <a:spcPts val="0"/>
              </a:spcAft>
              <a:buClr>
                <a:schemeClr val="dk2"/>
              </a:buClr>
              <a:buSzPts val="700"/>
              <a:buFont typeface="Noto Sans Symbols"/>
              <a:buNone/>
              <a:defRPr sz="1400" b="0" i="0" u="none" strike="noStrike" cap="none">
                <a:solidFill>
                  <a:schemeClr val="dk1"/>
                </a:solidFill>
                <a:latin typeface="Georgia"/>
                <a:ea typeface="Georgia"/>
                <a:cs typeface="Georgia"/>
                <a:sym typeface="Georgia"/>
              </a:defRPr>
            </a:lvl2pPr>
            <a:lvl3pPr marL="1371600" marR="0" lvl="2" indent="-228600" algn="l" rtl="0">
              <a:spcBef>
                <a:spcPts val="1000"/>
              </a:spcBef>
              <a:spcAft>
                <a:spcPts val="0"/>
              </a:spcAft>
              <a:buClr>
                <a:schemeClr val="dk1"/>
              </a:buClr>
              <a:buSzPts val="1400"/>
              <a:buFont typeface="Arial"/>
              <a:buNone/>
              <a:defRPr sz="14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57" name="Google Shape;57;p8"/>
          <p:cNvSpPr txBox="1">
            <a:spLocks noGrp="1"/>
          </p:cNvSpPr>
          <p:nvPr>
            <p:ph type="body" idx="2"/>
          </p:nvPr>
        </p:nvSpPr>
        <p:spPr>
          <a:xfrm>
            <a:off x="485021" y="749808"/>
            <a:ext cx="8150979" cy="528224"/>
          </a:xfrm>
          <a:prstGeom prst="rect">
            <a:avLst/>
          </a:prstGeom>
          <a:noFill/>
          <a:ln>
            <a:noFill/>
          </a:ln>
        </p:spPr>
        <p:txBody>
          <a:bodyPr spcFirstLastPara="1" wrap="square" lIns="91425" tIns="45700" rIns="91425" bIns="45700" anchor="t" anchorCtr="0"/>
          <a:lstStyle>
            <a:lvl1pPr marL="457200" marR="0" lvl="0" indent="-228600" algn="l" rtl="0">
              <a:lnSpc>
                <a:spcPct val="122222"/>
              </a:lnSpc>
              <a:spcBef>
                <a:spcPts val="1500"/>
              </a:spcBef>
              <a:spcAft>
                <a:spcPts val="0"/>
              </a:spcAft>
              <a:buClr>
                <a:schemeClr val="dk2"/>
              </a:buClr>
              <a:buSzPts val="1800"/>
              <a:buFont typeface="Noto Sans Symbols"/>
              <a:buNone/>
              <a:defRPr sz="1800" b="0" i="0" u="none" strike="noStrike" cap="none">
                <a:solidFill>
                  <a:schemeClr val="dk1"/>
                </a:solidFill>
                <a:latin typeface="Georgia"/>
                <a:ea typeface="Georgia"/>
                <a:cs typeface="Georgia"/>
                <a:sym typeface="Georgia"/>
              </a:defRPr>
            </a:lvl1pPr>
            <a:lvl2pPr marL="914400" marR="0" lvl="1" indent="-228600" algn="l" rtl="0">
              <a:spcBef>
                <a:spcPts val="1000"/>
              </a:spcBef>
              <a:spcAft>
                <a:spcPts val="0"/>
              </a:spcAft>
              <a:buClr>
                <a:schemeClr val="dk2"/>
              </a:buClr>
              <a:buSzPts val="600"/>
              <a:buFont typeface="Noto Sans Symbols"/>
              <a:buNone/>
              <a:defRPr sz="1200" b="0" i="0" u="none" strike="noStrike" cap="none">
                <a:solidFill>
                  <a:schemeClr val="dk1"/>
                </a:solidFill>
                <a:latin typeface="Georgia"/>
                <a:ea typeface="Georgia"/>
                <a:cs typeface="Georgia"/>
                <a:sym typeface="Georgia"/>
              </a:defRPr>
            </a:lvl2pPr>
            <a:lvl3pPr marL="1371600" marR="0" lvl="2" indent="-228600" algn="l" rtl="0">
              <a:spcBef>
                <a:spcPts val="1000"/>
              </a:spcBef>
              <a:spcAft>
                <a:spcPts val="0"/>
              </a:spcAft>
              <a:buClr>
                <a:schemeClr val="dk1"/>
              </a:buClr>
              <a:buSzPts val="1000"/>
              <a:buFont typeface="Arial"/>
              <a:buNone/>
              <a:defRPr sz="1000" b="0" i="0" u="none" strike="noStrike" cap="none">
                <a:solidFill>
                  <a:schemeClr val="dk1"/>
                </a:solidFill>
                <a:latin typeface="Georgia"/>
                <a:ea typeface="Georgia"/>
                <a:cs typeface="Georgia"/>
                <a:sym typeface="Georgia"/>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Georgia"/>
                <a:ea typeface="Georgia"/>
                <a:cs typeface="Georgia"/>
                <a:sym typeface="Georgia"/>
              </a:defRPr>
            </a:lvl9pPr>
          </a:lstStyle>
          <a:p>
            <a:endParaRPr/>
          </a:p>
        </p:txBody>
      </p:sp>
      <p:sp>
        <p:nvSpPr>
          <p:cNvPr id="58" name="Google Shape;58;p8"/>
          <p:cNvSpPr txBox="1">
            <a:spLocks noGrp="1"/>
          </p:cNvSpPr>
          <p:nvPr>
            <p:ph type="ftr" idx="11"/>
          </p:nvPr>
        </p:nvSpPr>
        <p:spPr>
          <a:xfrm>
            <a:off x="5694760" y="6173788"/>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529914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9"/>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2" name="Google Shape;62;p9"/>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Tree>
    <p:extLst>
      <p:ext uri="{BB962C8B-B14F-4D97-AF65-F5344CB8AC3E}">
        <p14:creationId xmlns:p14="http://schemas.microsoft.com/office/powerpoint/2010/main" val="1631791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losing Slide" preserve="1">
  <p:cSld name="Closing Slide">
    <p:spTree>
      <p:nvGrpSpPr>
        <p:cNvPr id="1" name="Shape 63"/>
        <p:cNvGrpSpPr/>
        <p:nvPr/>
      </p:nvGrpSpPr>
      <p:grpSpPr>
        <a:xfrm>
          <a:off x="0" y="0"/>
          <a:ext cx="0" cy="0"/>
          <a:chOff x="0" y="0"/>
          <a:chExt cx="0" cy="0"/>
        </a:xfrm>
      </p:grpSpPr>
      <p:sp>
        <p:nvSpPr>
          <p:cNvPr id="64" name="Google Shape;64;p10"/>
          <p:cNvSpPr txBox="1">
            <a:spLocks noGrp="1"/>
          </p:cNvSpPr>
          <p:nvPr>
            <p:ph type="subTitle" idx="1"/>
          </p:nvPr>
        </p:nvSpPr>
        <p:spPr>
          <a:xfrm>
            <a:off x="905256" y="2734055"/>
            <a:ext cx="7306056" cy="495799"/>
          </a:xfrm>
          <a:prstGeom prst="rect">
            <a:avLst/>
          </a:prstGeom>
          <a:noFill/>
          <a:ln>
            <a:noFill/>
          </a:ln>
        </p:spPr>
        <p:txBody>
          <a:bodyPr spcFirstLastPara="1" wrap="square" lIns="64275" tIns="32125" rIns="64275" bIns="32125" anchor="t" anchorCtr="0"/>
          <a:lstStyle>
            <a:lvl1pPr marR="0" lvl="0" algn="l" rtl="0">
              <a:lnSpc>
                <a:spcPct val="140000"/>
              </a:lnSpc>
              <a:spcBef>
                <a:spcPts val="2109"/>
              </a:spcBef>
              <a:spcAft>
                <a:spcPts val="0"/>
              </a:spcAft>
              <a:buClr>
                <a:schemeClr val="dk2"/>
              </a:buClr>
              <a:buSzPts val="2000"/>
              <a:buFont typeface="Noto Sans Symbols"/>
              <a:buNone/>
              <a:defRPr sz="2000" b="0" i="0" u="none" strike="noStrike" cap="none">
                <a:solidFill>
                  <a:srgbClr val="43484E"/>
                </a:solidFill>
                <a:latin typeface="Georgia"/>
                <a:ea typeface="Georgia"/>
                <a:cs typeface="Georgia"/>
                <a:sym typeface="Georgia"/>
              </a:defRPr>
            </a:lvl1pPr>
            <a:lvl2pPr marR="0" lvl="1" algn="ctr" rtl="0">
              <a:spcBef>
                <a:spcPts val="1406"/>
              </a:spcBef>
              <a:spcAft>
                <a:spcPts val="0"/>
              </a:spcAft>
              <a:buClr>
                <a:schemeClr val="dk2"/>
              </a:buClr>
              <a:buSzPts val="1000"/>
              <a:buFont typeface="Noto Sans Symbols"/>
              <a:buNone/>
              <a:defRPr sz="2000" b="0" i="0" u="none" strike="noStrike" cap="none">
                <a:solidFill>
                  <a:srgbClr val="88898A"/>
                </a:solidFill>
                <a:latin typeface="Georgia"/>
                <a:ea typeface="Georgia"/>
                <a:cs typeface="Georgia"/>
                <a:sym typeface="Georgia"/>
              </a:defRPr>
            </a:lvl2pPr>
            <a:lvl3pPr marR="0" lvl="2" algn="ctr" rtl="0">
              <a:spcBef>
                <a:spcPts val="1000"/>
              </a:spcBef>
              <a:spcAft>
                <a:spcPts val="0"/>
              </a:spcAft>
              <a:buClr>
                <a:srgbClr val="88898A"/>
              </a:buClr>
              <a:buSzPts val="1800"/>
              <a:buFont typeface="Arial"/>
              <a:buNone/>
              <a:defRPr sz="1800" b="0" i="0" u="none" strike="noStrike" cap="none">
                <a:solidFill>
                  <a:srgbClr val="88898A"/>
                </a:solidFill>
                <a:latin typeface="Georgia"/>
                <a:ea typeface="Georgia"/>
                <a:cs typeface="Georgia"/>
                <a:sym typeface="Georgia"/>
              </a:defRPr>
            </a:lvl3pPr>
            <a:lvl4pPr marR="0" lvl="3"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4pPr>
            <a:lvl5pPr marR="0" lvl="4"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5pPr>
            <a:lvl6pPr marR="0" lvl="5"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6pPr>
            <a:lvl7pPr marR="0" lvl="6"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7pPr>
            <a:lvl8pPr marR="0" lvl="7"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8pPr>
            <a:lvl9pPr marR="0" lvl="8" algn="ctr" rtl="0">
              <a:spcBef>
                <a:spcPts val="400"/>
              </a:spcBef>
              <a:spcAft>
                <a:spcPts val="0"/>
              </a:spcAft>
              <a:buClr>
                <a:srgbClr val="88898A"/>
              </a:buClr>
              <a:buSzPts val="2000"/>
              <a:buFont typeface="Arial"/>
              <a:buNone/>
              <a:defRPr sz="2000" b="0" i="0" u="none" strike="noStrike" cap="none">
                <a:solidFill>
                  <a:srgbClr val="88898A"/>
                </a:solidFill>
                <a:latin typeface="Georgia"/>
                <a:ea typeface="Georgia"/>
                <a:cs typeface="Georgia"/>
                <a:sym typeface="Georgia"/>
              </a:defRPr>
            </a:lvl9pPr>
          </a:lstStyle>
          <a:p>
            <a:endParaRPr/>
          </a:p>
        </p:txBody>
      </p:sp>
      <p:sp>
        <p:nvSpPr>
          <p:cNvPr id="65" name="Google Shape;65;p10"/>
          <p:cNvSpPr txBox="1">
            <a:spLocks noGrp="1"/>
          </p:cNvSpPr>
          <p:nvPr>
            <p:ph type="ctrTitle"/>
          </p:nvPr>
        </p:nvSpPr>
        <p:spPr>
          <a:xfrm>
            <a:off x="905256" y="2112264"/>
            <a:ext cx="7306056" cy="613589"/>
          </a:xfrm>
          <a:prstGeom prst="rect">
            <a:avLst/>
          </a:prstGeom>
          <a:noFill/>
          <a:ln>
            <a:noFill/>
          </a:ln>
        </p:spPr>
        <p:txBody>
          <a:bodyPr spcFirstLastPara="1" wrap="square" lIns="64275" tIns="32125" rIns="64275" bIns="32125"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10"/>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67" name="Google Shape;67;p10"/>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68" name="Google Shape;68;p10"/>
          <p:cNvPicPr preferRelativeResize="0"/>
          <p:nvPr/>
        </p:nvPicPr>
        <p:blipFill>
          <a:blip r:embed="rId2"/>
          <a:stretch>
            <a:fillRect/>
          </a:stretch>
        </p:blipFill>
        <p:spPr>
          <a:xfrm>
            <a:off x="478944" y="5765633"/>
            <a:ext cx="2679700" cy="926882"/>
          </a:xfrm>
          <a:prstGeom prst="rect">
            <a:avLst/>
          </a:prstGeom>
          <a:noFill/>
          <a:ln>
            <a:noFill/>
          </a:ln>
        </p:spPr>
      </p:pic>
    </p:spTree>
    <p:extLst>
      <p:ext uri="{BB962C8B-B14F-4D97-AF65-F5344CB8AC3E}">
        <p14:creationId xmlns:p14="http://schemas.microsoft.com/office/powerpoint/2010/main" val="168461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dt" idx="10"/>
          </p:nvPr>
        </p:nvSpPr>
        <p:spPr>
          <a:xfrm>
            <a:off x="3182568" y="6081189"/>
            <a:ext cx="2133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11" name="Google Shape;11;p1"/>
          <p:cNvSpPr txBox="1">
            <a:spLocks noGrp="1"/>
          </p:cNvSpPr>
          <p:nvPr>
            <p:ph type="title"/>
          </p:nvPr>
        </p:nvSpPr>
        <p:spPr>
          <a:xfrm>
            <a:off x="553641" y="452437"/>
            <a:ext cx="8036720" cy="74334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Georgia"/>
              <a:buNone/>
              <a:defRPr sz="28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 name="Google Shape;12;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
        <p:nvSpPr>
          <p:cNvPr id="13" name="Google Shape;13;p1"/>
          <p:cNvSpPr txBox="1">
            <a:spLocks noGrp="1"/>
          </p:cNvSpPr>
          <p:nvPr>
            <p:ph type="body" idx="1"/>
          </p:nvPr>
        </p:nvSpPr>
        <p:spPr>
          <a:xfrm>
            <a:off x="553641" y="1524000"/>
            <a:ext cx="8036720" cy="4106412"/>
          </a:xfrm>
          <a:prstGeom prst="rect">
            <a:avLst/>
          </a:prstGeom>
          <a:noFill/>
          <a:ln>
            <a:noFill/>
          </a:ln>
        </p:spPr>
        <p:txBody>
          <a:bodyPr spcFirstLastPara="1" wrap="square" lIns="91425" tIns="45700" rIns="91425" bIns="45700" anchor="t" anchorCtr="0"/>
          <a:lstStyle>
            <a:lvl1pPr marL="457200" marR="0" lvl="0" indent="-368300" algn="l" rtl="0">
              <a:lnSpc>
                <a:spcPct val="118181"/>
              </a:lnSpc>
              <a:spcBef>
                <a:spcPts val="1000"/>
              </a:spcBef>
              <a:spcAft>
                <a:spcPts val="0"/>
              </a:spcAft>
              <a:buClr>
                <a:schemeClr val="dk2"/>
              </a:buClr>
              <a:buSzPts val="2200"/>
              <a:buFont typeface="Noto Sans Symbols"/>
              <a:buChar char="▪"/>
              <a:defRPr sz="2200" b="0" i="0" u="none" strike="noStrike" cap="none">
                <a:solidFill>
                  <a:schemeClr val="dk1"/>
                </a:solidFill>
                <a:latin typeface="Georgia"/>
                <a:ea typeface="Georgia"/>
                <a:cs typeface="Georgia"/>
                <a:sym typeface="Georgia"/>
              </a:defRPr>
            </a:lvl1pPr>
            <a:lvl2pPr marL="914400" marR="0" lvl="1" indent="-292100" algn="l" rtl="0">
              <a:spcBef>
                <a:spcPts val="1000"/>
              </a:spcBef>
              <a:spcAft>
                <a:spcPts val="0"/>
              </a:spcAft>
              <a:buClr>
                <a:schemeClr val="dk2"/>
              </a:buClr>
              <a:buSzPts val="1000"/>
              <a:buFont typeface="Noto Sans Symbols"/>
              <a:buChar char="◻"/>
              <a:defRPr sz="2000" b="0" i="0" u="none" strike="noStrike" cap="none">
                <a:solidFill>
                  <a:schemeClr val="dk1"/>
                </a:solidFill>
                <a:latin typeface="Georgia"/>
                <a:ea typeface="Georgia"/>
                <a:cs typeface="Georgia"/>
                <a:sym typeface="Georgia"/>
              </a:defRPr>
            </a:lvl2pPr>
            <a:lvl3pPr marL="1371600" marR="0" lvl="2" indent="-342900" algn="l" rtl="0">
              <a:spcBef>
                <a:spcPts val="10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
        <p:nvSpPr>
          <p:cNvPr id="14" name="Google Shape;14;p1"/>
          <p:cNvSpPr txBox="1">
            <a:spLocks noGrp="1"/>
          </p:cNvSpPr>
          <p:nvPr>
            <p:ph type="ftr" idx="11"/>
          </p:nvPr>
        </p:nvSpPr>
        <p:spPr>
          <a:xfrm>
            <a:off x="5694760" y="6081189"/>
            <a:ext cx="28956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b="0" i="0" u="none" strike="noStrike" cap="none">
                <a:solidFill>
                  <a:srgbClr val="88898A"/>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pic>
        <p:nvPicPr>
          <p:cNvPr id="15" name="Google Shape;15;p1"/>
          <p:cNvPicPr preferRelativeResize="0"/>
          <p:nvPr/>
        </p:nvPicPr>
        <p:blipFill>
          <a:blip r:embed="rId26"/>
          <a:stretch>
            <a:fillRect/>
          </a:stretch>
        </p:blipFill>
        <p:spPr>
          <a:xfrm>
            <a:off x="478944" y="5765633"/>
            <a:ext cx="2679700" cy="926882"/>
          </a:xfrm>
          <a:prstGeom prst="rect">
            <a:avLst/>
          </a:prstGeom>
          <a:noFill/>
          <a:ln>
            <a:noFill/>
          </a:ln>
        </p:spPr>
      </p:pic>
      <p:cxnSp>
        <p:nvCxnSpPr>
          <p:cNvPr id="16" name="Google Shape;16;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cxnSp>
        <p:nvCxnSpPr>
          <p:cNvPr id="18" name="Google Shape;18;p1"/>
          <p:cNvCxnSpPr/>
          <p:nvPr/>
        </p:nvCxnSpPr>
        <p:spPr>
          <a:xfrm>
            <a:off x="553644" y="1297384"/>
            <a:ext cx="8036719" cy="0"/>
          </a:xfrm>
          <a:prstGeom prst="straightConnector1">
            <a:avLst/>
          </a:prstGeom>
          <a:noFill/>
          <a:ln w="25400" cap="flat" cmpd="sng">
            <a:solidFill>
              <a:srgbClr val="50B748"/>
            </a:solidFill>
            <a:prstDash val="solid"/>
            <a:round/>
            <a:headEnd type="none" w="med" len="med"/>
            <a:tailEnd type="none" w="med" len="med"/>
          </a:ln>
        </p:spPr>
      </p:cxnSp>
    </p:spTree>
    <p:extLst>
      <p:ext uri="{BB962C8B-B14F-4D97-AF65-F5344CB8AC3E}">
        <p14:creationId xmlns:p14="http://schemas.microsoft.com/office/powerpoint/2010/main" val="1683784888"/>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49" r:id="rId17"/>
    <p:sldLayoutId id="2147483650" r:id="rId18"/>
    <p:sldLayoutId id="2147483652" r:id="rId19"/>
    <p:sldLayoutId id="2147483654" r:id="rId20"/>
    <p:sldLayoutId id="2147483657" r:id="rId21"/>
    <p:sldLayoutId id="2147483661" r:id="rId22"/>
    <p:sldLayoutId id="2147483662" r:id="rId23"/>
    <p:sldLayoutId id="2147483660"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22.png"/><Relationship Id="rId12"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package" Target="../embeddings/Microsoft_Excel_Worksheet.xlsx"/></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www.consumerfinance.gov/your-money-your-goals"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Focus on People with Disabilities</a:t>
            </a:r>
            <a:endParaRPr lang="en-US" b="0" dirty="0">
              <a:solidFill>
                <a:srgbClr val="101820"/>
              </a:solidFill>
              <a:latin typeface="Georgia" panose="02040502050405020303" pitchFamily="18" charset="0"/>
            </a:endParaRPr>
          </a:p>
        </p:txBody>
      </p:sp>
      <p:sp>
        <p:nvSpPr>
          <p:cNvPr id="3" name="Text Placeholder 2"/>
          <p:cNvSpPr>
            <a:spLocks noGrp="1"/>
          </p:cNvSpPr>
          <p:nvPr>
            <p:ph type="body" sz="quarter" idx="4294967295"/>
          </p:nvPr>
        </p:nvSpPr>
        <p:spPr>
          <a:xfrm>
            <a:off x="641193" y="2895600"/>
            <a:ext cx="8269195" cy="1147763"/>
          </a:xfrm>
        </p:spPr>
        <p:txBody>
          <a:bodyPr>
            <a:normAutofit/>
          </a:bodyPr>
          <a:lstStyle/>
          <a:p>
            <a:pPr marL="88900" indent="0">
              <a:buNone/>
            </a:pPr>
            <a:r>
              <a:rPr lang="en-US" sz="2600" dirty="0"/>
              <a:t>A companion guide to </a:t>
            </a:r>
            <a:r>
              <a:rPr lang="en-US" sz="2600" b="1" dirty="0" smtClean="0"/>
              <a:t>Your Money, Your Goals</a:t>
            </a:r>
            <a:endParaRPr lang="en-US" sz="2600" b="1" dirty="0"/>
          </a:p>
        </p:txBody>
      </p:sp>
    </p:spTree>
    <p:extLst>
      <p:ext uri="{BB962C8B-B14F-4D97-AF65-F5344CB8AC3E}">
        <p14:creationId xmlns:p14="http://schemas.microsoft.com/office/powerpoint/2010/main" val="3765048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912" y="2363674"/>
            <a:ext cx="7309556" cy="880064"/>
          </a:xfrm>
        </p:spPr>
        <p:txBody>
          <a:bodyPr>
            <a:normAutofit fontScale="90000"/>
          </a:bodyPr>
          <a:lstStyle/>
          <a:p>
            <a:r>
              <a:rPr lang="en-US" altLang="en-US" sz="4800" dirty="0"/>
              <a:t>Focus on People with Disabilities</a:t>
            </a:r>
            <a:endParaRPr lang="en-US" dirty="0">
              <a:solidFill>
                <a:srgbClr val="101820"/>
              </a:solidFill>
            </a:endParaRPr>
          </a:p>
        </p:txBody>
      </p:sp>
      <p:sp>
        <p:nvSpPr>
          <p:cNvPr id="7" name="Subtitle 6"/>
          <p:cNvSpPr>
            <a:spLocks noGrp="1"/>
          </p:cNvSpPr>
          <p:nvPr>
            <p:ph type="subTitle" idx="1"/>
          </p:nvPr>
        </p:nvSpPr>
        <p:spPr>
          <a:xfrm>
            <a:off x="572912" y="3555187"/>
            <a:ext cx="7309555" cy="1368450"/>
          </a:xfrm>
        </p:spPr>
        <p:txBody>
          <a:bodyPr/>
          <a:lstStyle/>
          <a:p>
            <a:pPr>
              <a:spcBef>
                <a:spcPts val="2113"/>
              </a:spcBef>
              <a:buSzTx/>
            </a:pPr>
            <a:r>
              <a:rPr lang="en-US" altLang="en-US" sz="2800" dirty="0" smtClean="0">
                <a:solidFill>
                  <a:srgbClr val="3B3C3E"/>
                </a:solidFill>
              </a:rPr>
              <a:t>Exploring </a:t>
            </a:r>
            <a:r>
              <a:rPr lang="en-US" altLang="en-US" sz="2800" dirty="0">
                <a:solidFill>
                  <a:srgbClr val="3B3C3E"/>
                </a:solidFill>
              </a:rPr>
              <a:t>the guide</a:t>
            </a:r>
          </a:p>
          <a:p>
            <a:endParaRPr 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10</a:t>
            </a:fld>
            <a:endParaRPr lang="en-US" dirty="0"/>
          </a:p>
        </p:txBody>
      </p:sp>
    </p:spTree>
    <p:extLst>
      <p:ext uri="{BB962C8B-B14F-4D97-AF65-F5344CB8AC3E}">
        <p14:creationId xmlns:p14="http://schemas.microsoft.com/office/powerpoint/2010/main" val="1464158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53644" y="1523998"/>
            <a:ext cx="8036716" cy="3717751"/>
          </a:xfrm>
        </p:spPr>
        <p:txBody>
          <a:bodyPr>
            <a:normAutofit/>
          </a:bodyPr>
          <a:lstStyle/>
          <a:p>
            <a:r>
              <a:rPr lang="en-US" dirty="0" smtClean="0"/>
              <a:t>Introduction</a:t>
            </a:r>
            <a:endParaRPr lang="en-US" dirty="0"/>
          </a:p>
          <a:p>
            <a:r>
              <a:rPr lang="en-US" dirty="0" smtClean="0"/>
              <a:t>People </a:t>
            </a:r>
            <a:r>
              <a:rPr lang="en-US" dirty="0"/>
              <a:t>with disabilities and financial decision making</a:t>
            </a:r>
          </a:p>
          <a:p>
            <a:r>
              <a:rPr lang="en-US" dirty="0" smtClean="0"/>
              <a:t>Using the Your Money, Your Goals toolkit and guide</a:t>
            </a:r>
          </a:p>
          <a:p>
            <a:r>
              <a:rPr lang="en-US" dirty="0" smtClean="0"/>
              <a:t>How to begin</a:t>
            </a:r>
            <a:endParaRPr lang="en-US" dirty="0"/>
          </a:p>
          <a:p>
            <a:pPr lvl="1"/>
            <a:r>
              <a:rPr lang="en-US" dirty="0" smtClean="0"/>
              <a:t>Tool: Starting the money conversation</a:t>
            </a:r>
            <a:endParaRPr lang="en-US" dirty="0"/>
          </a:p>
          <a:p>
            <a:r>
              <a:rPr lang="en-US" dirty="0" smtClean="0"/>
              <a:t>Modules</a:t>
            </a:r>
            <a:r>
              <a:rPr lang="en-US" dirty="0"/>
              <a:t>: Your Money, Your </a:t>
            </a:r>
            <a:r>
              <a:rPr lang="en-US" dirty="0" smtClean="0"/>
              <a:t>Goals for </a:t>
            </a:r>
            <a:r>
              <a:rPr lang="en-US" dirty="0"/>
              <a:t>People with </a:t>
            </a:r>
            <a:r>
              <a:rPr lang="en-US" dirty="0" smtClean="0"/>
              <a:t>Disabilities</a:t>
            </a:r>
          </a:p>
          <a:p>
            <a:r>
              <a:rPr lang="en-US" dirty="0" smtClean="0"/>
              <a:t>Additional resources</a:t>
            </a:r>
            <a:endParaRPr lang="en-US" dirty="0"/>
          </a:p>
          <a:p>
            <a:endParaRPr lang="en-US" dirty="0"/>
          </a:p>
        </p:txBody>
      </p:sp>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11</a:t>
            </a:fld>
            <a:endParaRPr lang="en-US" dirty="0"/>
          </a:p>
        </p:txBody>
      </p:sp>
      <p:sp>
        <p:nvSpPr>
          <p:cNvPr id="9" name="Title 8"/>
          <p:cNvSpPr>
            <a:spLocks noGrp="1"/>
          </p:cNvSpPr>
          <p:nvPr>
            <p:ph type="title"/>
          </p:nvPr>
        </p:nvSpPr>
        <p:spPr>
          <a:xfrm>
            <a:off x="553641" y="490537"/>
            <a:ext cx="8036720" cy="743347"/>
          </a:xfrm>
        </p:spPr>
        <p:txBody>
          <a:bodyPr/>
          <a:lstStyle/>
          <a:p>
            <a:r>
              <a:rPr lang="en-US" dirty="0"/>
              <a:t>Focus on People with Disabilities contents (1 of </a:t>
            </a:r>
            <a:r>
              <a:rPr lang="en-US" dirty="0" smtClean="0"/>
              <a:t>2)</a:t>
            </a:r>
            <a:endParaRPr lang="en-US" dirty="0">
              <a:solidFill>
                <a:srgbClr val="3B3C3E"/>
              </a:solidFill>
            </a:endParaRPr>
          </a:p>
        </p:txBody>
      </p:sp>
    </p:spTree>
    <p:extLst>
      <p:ext uri="{BB962C8B-B14F-4D97-AF65-F5344CB8AC3E}">
        <p14:creationId xmlns:p14="http://schemas.microsoft.com/office/powerpoint/2010/main" val="3925297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201478" y="1661493"/>
            <a:ext cx="4572001" cy="4512295"/>
          </a:xfrm>
        </p:spPr>
        <p:txBody>
          <a:bodyPr/>
          <a:lstStyle/>
          <a:p>
            <a:pPr lvl="1">
              <a:spcBef>
                <a:spcPts val="600"/>
              </a:spcBef>
              <a:buFont typeface="Wingdings" panose="05000000000000000000" pitchFamily="2" charset="2"/>
              <a:buChar char="§"/>
            </a:pPr>
            <a:r>
              <a:rPr lang="en-US" dirty="0"/>
              <a:t>Module 1: Setting </a:t>
            </a:r>
            <a:r>
              <a:rPr lang="en-US" dirty="0" smtClean="0"/>
              <a:t>Goals </a:t>
            </a:r>
          </a:p>
          <a:p>
            <a:pPr lvl="2">
              <a:spcBef>
                <a:spcPts val="600"/>
              </a:spcBef>
              <a:buFont typeface="Arial" panose="020B0604020202020204" pitchFamily="34" charset="0"/>
              <a:buChar char="•"/>
            </a:pPr>
            <a:r>
              <a:rPr lang="en-US" dirty="0" smtClean="0"/>
              <a:t>Tool: Paying for assistive devices</a:t>
            </a:r>
          </a:p>
          <a:p>
            <a:pPr lvl="1">
              <a:spcBef>
                <a:spcPts val="600"/>
              </a:spcBef>
              <a:buFont typeface="Wingdings" panose="05000000000000000000" pitchFamily="2" charset="2"/>
              <a:buChar char="§"/>
            </a:pPr>
            <a:r>
              <a:rPr lang="en-US" dirty="0" smtClean="0"/>
              <a:t>Module 2: Saving </a:t>
            </a:r>
          </a:p>
          <a:p>
            <a:pPr lvl="2">
              <a:spcBef>
                <a:spcPts val="600"/>
              </a:spcBef>
              <a:buFont typeface="Arial" panose="020B0604020202020204" pitchFamily="34" charset="0"/>
              <a:buChar char="•"/>
            </a:pPr>
            <a:r>
              <a:rPr lang="en-US" dirty="0" smtClean="0"/>
              <a:t>Tool</a:t>
            </a:r>
            <a:r>
              <a:rPr lang="en-US" dirty="0"/>
              <a:t>: Setting up an ABLE Account </a:t>
            </a:r>
          </a:p>
          <a:p>
            <a:pPr lvl="1">
              <a:spcBef>
                <a:spcPts val="600"/>
              </a:spcBef>
              <a:buFont typeface="Wingdings" panose="05000000000000000000" pitchFamily="2" charset="2"/>
              <a:buChar char="§"/>
            </a:pPr>
            <a:r>
              <a:rPr lang="en-US" altLang="en-US" dirty="0"/>
              <a:t>Module 3: Tracking </a:t>
            </a:r>
            <a:r>
              <a:rPr lang="en-US" altLang="en-US" dirty="0" smtClean="0"/>
              <a:t>Income </a:t>
            </a:r>
            <a:r>
              <a:rPr lang="en-US" altLang="en-US" dirty="0"/>
              <a:t>and B</a:t>
            </a:r>
            <a:r>
              <a:rPr lang="en-US" altLang="en-US" dirty="0" smtClean="0"/>
              <a:t>enefits</a:t>
            </a:r>
            <a:endParaRPr lang="en-US" altLang="en-US" dirty="0"/>
          </a:p>
          <a:p>
            <a:pPr lvl="2">
              <a:spcBef>
                <a:spcPts val="600"/>
              </a:spcBef>
              <a:buFont typeface="Arial" panose="020B0604020202020204" pitchFamily="34" charset="0"/>
              <a:buChar char="•"/>
            </a:pPr>
            <a:r>
              <a:rPr lang="en-US" altLang="en-US" dirty="0" smtClean="0"/>
              <a:t>Tool</a:t>
            </a:r>
            <a:r>
              <a:rPr lang="en-US" altLang="en-US" dirty="0"/>
              <a:t>: SSI estimator </a:t>
            </a:r>
          </a:p>
          <a:p>
            <a:pPr lvl="1">
              <a:spcBef>
                <a:spcPts val="600"/>
              </a:spcBef>
              <a:buFont typeface="Wingdings" panose="05000000000000000000" pitchFamily="2" charset="2"/>
              <a:buChar char="§"/>
            </a:pPr>
            <a:r>
              <a:rPr lang="en-US" altLang="en-US" dirty="0"/>
              <a:t>Module 4: Paying </a:t>
            </a:r>
            <a:r>
              <a:rPr lang="en-US" altLang="en-US" dirty="0" smtClean="0"/>
              <a:t>Bills </a:t>
            </a:r>
            <a:endParaRPr lang="en-US" altLang="en-US" dirty="0"/>
          </a:p>
          <a:p>
            <a:pPr lvl="1">
              <a:spcBef>
                <a:spcPts val="600"/>
              </a:spcBef>
              <a:buFont typeface="Wingdings" panose="05000000000000000000" pitchFamily="2" charset="2"/>
              <a:buChar char="§"/>
            </a:pPr>
            <a:r>
              <a:rPr lang="en-US" altLang="en-US" dirty="0" smtClean="0"/>
              <a:t>Module </a:t>
            </a:r>
            <a:r>
              <a:rPr lang="en-US" altLang="en-US" dirty="0"/>
              <a:t>5: Getting through the M</a:t>
            </a:r>
            <a:r>
              <a:rPr lang="en-US" altLang="en-US" dirty="0" smtClean="0"/>
              <a:t>onth</a:t>
            </a:r>
            <a:endParaRPr lang="en-US" altLang="en-US" dirty="0"/>
          </a:p>
          <a:p>
            <a:pPr lvl="2">
              <a:spcBef>
                <a:spcPts val="600"/>
              </a:spcBef>
              <a:buFont typeface="Arial" panose="020B0604020202020204" pitchFamily="34" charset="0"/>
              <a:buChar char="•"/>
            </a:pPr>
            <a:r>
              <a:rPr lang="en-US" altLang="en-US" dirty="0" smtClean="0"/>
              <a:t>Tool</a:t>
            </a:r>
            <a:r>
              <a:rPr lang="en-US" altLang="en-US" dirty="0"/>
              <a:t>: Monthly </a:t>
            </a:r>
            <a:r>
              <a:rPr lang="en-US" altLang="en-US" dirty="0" smtClean="0"/>
              <a:t>budget</a:t>
            </a:r>
            <a:endParaRPr lang="en-US" altLang="en-US" dirty="0"/>
          </a:p>
          <a:p>
            <a:pPr>
              <a:buClr>
                <a:srgbClr val="43484E"/>
              </a:buClr>
              <a:buFont typeface="Wingdings" panose="05000000000000000000" pitchFamily="2" charset="2"/>
              <a:buChar char="§"/>
            </a:pPr>
            <a:endParaRPr lang="en-US" dirty="0">
              <a:solidFill>
                <a:srgbClr val="3B3C3E"/>
              </a:solidFill>
            </a:endParaRP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12</a:t>
            </a:fld>
            <a:endParaRPr lang="en-US" dirty="0"/>
          </a:p>
        </p:txBody>
      </p:sp>
      <p:sp>
        <p:nvSpPr>
          <p:cNvPr id="6" name="Title 5"/>
          <p:cNvSpPr>
            <a:spLocks noGrp="1"/>
          </p:cNvSpPr>
          <p:nvPr>
            <p:ph type="title"/>
          </p:nvPr>
        </p:nvSpPr>
        <p:spPr>
          <a:xfrm>
            <a:off x="553641" y="477837"/>
            <a:ext cx="8036720" cy="743347"/>
          </a:xfrm>
        </p:spPr>
        <p:txBody>
          <a:bodyPr/>
          <a:lstStyle/>
          <a:p>
            <a:r>
              <a:rPr lang="en-US" dirty="0"/>
              <a:t>Focus on People with Disabilities contents (2 of </a:t>
            </a:r>
            <a:r>
              <a:rPr lang="en-US" dirty="0" smtClean="0"/>
              <a:t>2)</a:t>
            </a:r>
            <a:endParaRPr lang="en-US" dirty="0">
              <a:solidFill>
                <a:schemeClr val="accent2">
                  <a:lumMod val="50000"/>
                </a:schemeClr>
              </a:solidFill>
            </a:endParaRPr>
          </a:p>
        </p:txBody>
      </p:sp>
      <p:sp>
        <p:nvSpPr>
          <p:cNvPr id="5" name="Content Placeholder 6"/>
          <p:cNvSpPr txBox="1">
            <a:spLocks/>
          </p:cNvSpPr>
          <p:nvPr/>
        </p:nvSpPr>
        <p:spPr>
          <a:xfrm>
            <a:off x="4572001" y="1661493"/>
            <a:ext cx="4184541" cy="4326746"/>
          </a:xfrm>
          <a:prstGeom prst="rect">
            <a:avLst/>
          </a:prstGeom>
          <a:noFill/>
          <a:ln>
            <a:noFill/>
          </a:ln>
        </p:spPr>
        <p:txBody>
          <a:bodyPr spcFirstLastPara="1" wrap="square" lIns="91425" tIns="45700" rIns="91425" bIns="45700" anchor="t" anchorCtr="0"/>
          <a:lstStyle>
            <a:defPPr marR="0" lvl="0" algn="l" rtl="0">
              <a:lnSpc>
                <a:spcPct val="100000"/>
              </a:lnSpc>
              <a:spcBef>
                <a:spcPts val="0"/>
              </a:spcBef>
              <a:spcAft>
                <a:spcPts val="0"/>
              </a:spcAft>
            </a:defPPr>
            <a:lvl1pPr marL="452628" marR="0" lvl="0" indent="-457200" algn="l" rtl="0">
              <a:lnSpc>
                <a:spcPct val="118181"/>
              </a:lnSpc>
              <a:spcBef>
                <a:spcPts val="1000"/>
              </a:spcBef>
              <a:spcAft>
                <a:spcPts val="0"/>
              </a:spcAft>
              <a:buClr>
                <a:srgbClr val="101820"/>
              </a:buClr>
              <a:buSzPts val="2200"/>
              <a:buFont typeface="+mj-lt"/>
              <a:buAutoNum type="arabicPeriod"/>
              <a:defRPr sz="2000" b="0" i="0" u="none" strike="noStrike" cap="none">
                <a:solidFill>
                  <a:srgbClr val="101820"/>
                </a:solidFill>
                <a:latin typeface="Georgia"/>
                <a:ea typeface="Georgia"/>
                <a:cs typeface="Georgia"/>
                <a:sym typeface="Georgia"/>
              </a:defRPr>
            </a:lvl1pPr>
            <a:lvl2pPr marL="800100" marR="0" lvl="1" indent="-342900" algn="l" rtl="0">
              <a:lnSpc>
                <a:spcPct val="100000"/>
              </a:lnSpc>
              <a:spcBef>
                <a:spcPts val="1000"/>
              </a:spcBef>
              <a:spcAft>
                <a:spcPts val="0"/>
              </a:spcAft>
              <a:buClr>
                <a:srgbClr val="101820"/>
              </a:buClr>
              <a:buSzPct val="100000"/>
              <a:buFont typeface="+mj-lt"/>
              <a:buAutoNum type="alphaLcPeriod"/>
              <a:defRPr sz="1800" b="0" i="0" u="none" strike="noStrike" cap="none">
                <a:solidFill>
                  <a:srgbClr val="101820"/>
                </a:solidFill>
                <a:latin typeface="Georgia"/>
                <a:ea typeface="Georgia"/>
                <a:cs typeface="Georgia"/>
                <a:sym typeface="Georgia"/>
              </a:defRPr>
            </a:lvl2pPr>
            <a:lvl3pPr marL="1143000" marR="0" lvl="2" indent="-228600" algn="l" rtl="0">
              <a:lnSpc>
                <a:spcPct val="100000"/>
              </a:lnSpc>
              <a:spcBef>
                <a:spcPts val="1000"/>
              </a:spcBef>
              <a:spcAft>
                <a:spcPts val="0"/>
              </a:spcAft>
              <a:buClr>
                <a:schemeClr val="dk1"/>
              </a:buClr>
              <a:buSzPts val="1800"/>
              <a:buFont typeface="Wingdings" charset="2"/>
              <a:buChar char="§"/>
              <a:defRPr sz="1600" b="0" i="0" u="none" strike="noStrike" cap="none">
                <a:solidFill>
                  <a:srgbClr val="101820"/>
                </a:solidFill>
                <a:latin typeface="Georgia"/>
                <a:ea typeface="Georgia"/>
                <a:cs typeface="Georgia"/>
                <a:sym typeface="Georgia"/>
              </a:defRPr>
            </a:lvl3pPr>
            <a:lvl4pPr marL="1828800" marR="0" lvl="3"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4pPr>
            <a:lvl5pPr marL="2286000" marR="0" lvl="4"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5pPr>
            <a:lvl6pPr marL="2743200" marR="0" lvl="5"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6pPr>
            <a:lvl7pPr marL="3200400" marR="0" lvl="6"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7pPr>
            <a:lvl8pPr marL="3657600" marR="0" lvl="7"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8pPr>
            <a:lvl9pPr marL="4114800" marR="0" lvl="8" indent="-355600" algn="l" rtl="0">
              <a:lnSpc>
                <a:spcPct val="100000"/>
              </a:lnSpc>
              <a:spcBef>
                <a:spcPts val="400"/>
              </a:spcBef>
              <a:spcAft>
                <a:spcPts val="0"/>
              </a:spcAft>
              <a:buClr>
                <a:schemeClr val="dk1"/>
              </a:buClr>
              <a:buSzPts val="2000"/>
              <a:buFont typeface="Arial"/>
              <a:buChar char="•"/>
              <a:defRPr sz="1800" b="0" i="0" u="none" strike="noStrike" cap="none">
                <a:solidFill>
                  <a:schemeClr val="dk1"/>
                </a:solidFill>
                <a:latin typeface="Georgia"/>
                <a:ea typeface="Georgia"/>
                <a:cs typeface="Georgia"/>
                <a:sym typeface="Georgia"/>
              </a:defRPr>
            </a:lvl9pPr>
          </a:lstStyle>
          <a:p>
            <a:pPr lvl="1" defTabSz="914400">
              <a:buFont typeface="Wingdings" panose="05000000000000000000" pitchFamily="2" charset="2"/>
              <a:buChar char="§"/>
            </a:pPr>
            <a:r>
              <a:rPr lang="en-US" altLang="en-US" kern="0" dirty="0" smtClean="0"/>
              <a:t>Module 6: Dealing with Debt</a:t>
            </a:r>
          </a:p>
          <a:p>
            <a:pPr lvl="1" defTabSz="914400">
              <a:buFont typeface="Wingdings" panose="05000000000000000000" pitchFamily="2" charset="2"/>
              <a:buChar char="§"/>
            </a:pPr>
            <a:r>
              <a:rPr lang="en-US" altLang="en-US" kern="0" dirty="0" smtClean="0"/>
              <a:t>Module 7: Understanding Credit Reports and Scores </a:t>
            </a:r>
          </a:p>
          <a:p>
            <a:pPr lvl="1" defTabSz="914400">
              <a:buFont typeface="Wingdings" panose="05000000000000000000" pitchFamily="2" charset="2"/>
              <a:buChar char="§"/>
            </a:pPr>
            <a:r>
              <a:rPr lang="en-US" altLang="en-US" kern="0" dirty="0" smtClean="0"/>
              <a:t>Module 8: Choosing Financial Products and Services</a:t>
            </a:r>
          </a:p>
          <a:p>
            <a:pPr lvl="1" defTabSz="914400">
              <a:buFont typeface="Wingdings" panose="05000000000000000000" pitchFamily="2" charset="2"/>
              <a:buChar char="§"/>
            </a:pPr>
            <a:r>
              <a:rPr lang="en-US" altLang="en-US" kern="0" dirty="0" smtClean="0"/>
              <a:t>Module 9: Protecting your Money </a:t>
            </a:r>
          </a:p>
          <a:p>
            <a:pPr lvl="2" defTabSz="914400">
              <a:buFont typeface="Arial" panose="020B0604020202020204" pitchFamily="34" charset="0"/>
              <a:buChar char="•"/>
            </a:pPr>
            <a:r>
              <a:rPr lang="en-US" altLang="en-US" kern="0" dirty="0" smtClean="0"/>
              <a:t>Tool: Identifying financial abuse and exploitation	</a:t>
            </a:r>
          </a:p>
          <a:p>
            <a:pPr lvl="1" defTabSz="914400">
              <a:buClr>
                <a:srgbClr val="43484E"/>
              </a:buClr>
              <a:buFont typeface="Wingdings" panose="05000000000000000000" pitchFamily="2" charset="2"/>
              <a:buChar char="§"/>
            </a:pPr>
            <a:r>
              <a:rPr lang="en-US" altLang="en-US" kern="0" dirty="0" smtClean="0"/>
              <a:t>Additional resources</a:t>
            </a:r>
            <a:endParaRPr lang="en-US" altLang="en-US" kern="0" dirty="0"/>
          </a:p>
          <a:p>
            <a:pPr defTabSz="914400">
              <a:buClr>
                <a:srgbClr val="43484E"/>
              </a:buClr>
              <a:buFont typeface="Wingdings" panose="05000000000000000000" pitchFamily="2" charset="2"/>
              <a:buChar char="§"/>
            </a:pPr>
            <a:endParaRPr lang="en-US" kern="0" dirty="0">
              <a:solidFill>
                <a:srgbClr val="3B3C3E"/>
              </a:solidFill>
            </a:endParaRPr>
          </a:p>
        </p:txBody>
      </p:sp>
    </p:spTree>
    <p:extLst>
      <p:ext uri="{BB962C8B-B14F-4D97-AF65-F5344CB8AC3E}">
        <p14:creationId xmlns:p14="http://schemas.microsoft.com/office/powerpoint/2010/main" val="2046289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93129" y="1533682"/>
            <a:ext cx="7303998" cy="4326746"/>
          </a:xfrm>
        </p:spPr>
        <p:txBody>
          <a:bodyPr/>
          <a:lstStyle/>
          <a:p>
            <a:pPr>
              <a:buFont typeface="Wingdings" panose="05000000000000000000" pitchFamily="2" charset="2"/>
              <a:buChar char="§"/>
            </a:pPr>
            <a:r>
              <a:rPr lang="en-US" altLang="en-US" sz="2400" dirty="0"/>
              <a:t>Resources for having the money conversation</a:t>
            </a:r>
          </a:p>
          <a:p>
            <a:pPr>
              <a:buFont typeface="Wingdings" panose="05000000000000000000" pitchFamily="2" charset="2"/>
              <a:buChar char="§"/>
            </a:pPr>
            <a:r>
              <a:rPr lang="en-US" altLang="en-US" sz="2400" dirty="0"/>
              <a:t>Introductory </a:t>
            </a:r>
            <a:r>
              <a:rPr lang="en-US" altLang="en-US" sz="2400" dirty="0" smtClean="0"/>
              <a:t>information about </a:t>
            </a:r>
            <a:r>
              <a:rPr lang="en-US" altLang="en-US" sz="2400" dirty="0"/>
              <a:t>Your Money, Your Goals</a:t>
            </a:r>
          </a:p>
          <a:p>
            <a:pPr lvl="1">
              <a:buFont typeface="Arial" panose="020B0604020202020204" pitchFamily="34" charset="0"/>
              <a:buChar char="•"/>
            </a:pPr>
            <a:r>
              <a:rPr lang="en-US" altLang="en-US" sz="2400" dirty="0"/>
              <a:t>Information on financial empowerment </a:t>
            </a:r>
          </a:p>
          <a:p>
            <a:pPr lvl="1">
              <a:buFont typeface="Arial" panose="020B0604020202020204" pitchFamily="34" charset="0"/>
              <a:buChar char="•"/>
            </a:pPr>
            <a:r>
              <a:rPr lang="en-US" altLang="en-US" sz="2400" dirty="0"/>
              <a:t>Tips and scripts for starting the money conversation</a:t>
            </a:r>
          </a:p>
          <a:p>
            <a:pPr>
              <a:buFont typeface="Wingdings" panose="05000000000000000000" pitchFamily="2" charset="2"/>
              <a:buChar char="§"/>
            </a:pPr>
            <a:r>
              <a:rPr lang="en-US" altLang="en-US" sz="2400" dirty="0"/>
              <a:t>Focus on People with Disabilities</a:t>
            </a:r>
            <a:r>
              <a:rPr lang="en-US" altLang="en-US" sz="2400" b="1" dirty="0"/>
              <a:t>, </a:t>
            </a:r>
            <a:r>
              <a:rPr lang="en-US" sz="2400" dirty="0"/>
              <a:t>Tool: Starting the money </a:t>
            </a:r>
            <a:r>
              <a:rPr lang="en-US" sz="2400" dirty="0" smtClean="0"/>
              <a:t>conversation</a:t>
            </a:r>
            <a:endParaRPr lang="en-US" altLang="en-US" sz="2400" dirty="0"/>
          </a:p>
          <a:p>
            <a:pPr>
              <a:buClr>
                <a:srgbClr val="43484E"/>
              </a:buClr>
              <a:buFont typeface="Wingdings" panose="05000000000000000000" pitchFamily="2" charset="2"/>
              <a:buChar char="§"/>
            </a:pPr>
            <a:endParaRPr lang="en-US" dirty="0">
              <a:solidFill>
                <a:srgbClr val="3B3C3E"/>
              </a:solidFill>
            </a:endParaRP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13</a:t>
            </a:fld>
            <a:endParaRPr lang="en-US" dirty="0"/>
          </a:p>
        </p:txBody>
      </p:sp>
      <p:sp>
        <p:nvSpPr>
          <p:cNvPr id="6" name="Title 5"/>
          <p:cNvSpPr>
            <a:spLocks noGrp="1"/>
          </p:cNvSpPr>
          <p:nvPr>
            <p:ph type="title"/>
          </p:nvPr>
        </p:nvSpPr>
        <p:spPr>
          <a:xfrm>
            <a:off x="553641" y="477837"/>
            <a:ext cx="8036720" cy="743347"/>
          </a:xfrm>
        </p:spPr>
        <p:txBody>
          <a:bodyPr/>
          <a:lstStyle/>
          <a:p>
            <a:r>
              <a:rPr lang="en-US" dirty="0" smtClean="0"/>
              <a:t>How to begin</a:t>
            </a:r>
            <a:endParaRPr lang="en-US" dirty="0">
              <a:solidFill>
                <a:schemeClr val="accent2">
                  <a:lumMod val="50000"/>
                </a:schemeClr>
              </a:solidFill>
            </a:endParaRPr>
          </a:p>
        </p:txBody>
      </p:sp>
    </p:spTree>
    <p:extLst>
      <p:ext uri="{BB962C8B-B14F-4D97-AF65-F5344CB8AC3E}">
        <p14:creationId xmlns:p14="http://schemas.microsoft.com/office/powerpoint/2010/main" val="3323078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53641" y="1725476"/>
            <a:ext cx="3472195" cy="3717751"/>
          </a:xfrm>
        </p:spPr>
        <p:txBody>
          <a:bodyPr>
            <a:normAutofit/>
          </a:bodyPr>
          <a:lstStyle/>
          <a:p>
            <a:r>
              <a:rPr lang="en-US" altLang="en-US" dirty="0"/>
              <a:t>Help identify financial challenges.</a:t>
            </a:r>
          </a:p>
          <a:p>
            <a:r>
              <a:rPr lang="en-US" altLang="en-US" dirty="0"/>
              <a:t>Help zero in on the information and tools that will be most useful to them. </a:t>
            </a:r>
          </a:p>
          <a:p>
            <a:r>
              <a:rPr lang="en-US" altLang="en-US" dirty="0"/>
              <a:t>Help you determine where to start the financial empowerment discussion.</a:t>
            </a:r>
          </a:p>
          <a:p>
            <a:endParaRPr lang="en-US" dirty="0"/>
          </a:p>
        </p:txBody>
      </p:sp>
      <p:sp>
        <p:nvSpPr>
          <p:cNvPr id="7" name="Footer Placeholder 4"/>
          <p:cNvSpPr>
            <a:spLocks noGrp="1"/>
          </p:cNvSpPr>
          <p:nvPr>
            <p:ph type="ftr" sz="quarter" idx="13"/>
          </p:nvPr>
        </p:nvSpPr>
        <p:spPr>
          <a:xfrm>
            <a:off x="5911736" y="6220333"/>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14</a:t>
            </a:fld>
            <a:endParaRPr lang="en-US" dirty="0"/>
          </a:p>
        </p:txBody>
      </p:sp>
      <p:sp>
        <p:nvSpPr>
          <p:cNvPr id="9" name="Title 8"/>
          <p:cNvSpPr>
            <a:spLocks noGrp="1"/>
          </p:cNvSpPr>
          <p:nvPr>
            <p:ph type="title"/>
          </p:nvPr>
        </p:nvSpPr>
        <p:spPr>
          <a:xfrm>
            <a:off x="553641" y="490537"/>
            <a:ext cx="8036720" cy="743347"/>
          </a:xfrm>
        </p:spPr>
        <p:txBody>
          <a:bodyPr/>
          <a:lstStyle/>
          <a:p>
            <a:r>
              <a:rPr lang="en-US" dirty="0"/>
              <a:t>Tool: Starting the money </a:t>
            </a:r>
            <a:r>
              <a:rPr lang="en-US" dirty="0" smtClean="0"/>
              <a:t>conversation</a:t>
            </a:r>
            <a:endParaRPr lang="en-US" dirty="0">
              <a:solidFill>
                <a:srgbClr val="3B3C3E"/>
              </a:solidFill>
            </a:endParaRPr>
          </a:p>
        </p:txBody>
      </p:sp>
      <p:pic>
        <p:nvPicPr>
          <p:cNvPr id="3" name="Picture 2" descr="Image of the tool &quot;Starting the money conversation&quot;"/>
          <p:cNvPicPr>
            <a:picLocks noChangeAspect="1"/>
          </p:cNvPicPr>
          <p:nvPr/>
        </p:nvPicPr>
        <p:blipFill>
          <a:blip r:embed="rId3"/>
          <a:stretch>
            <a:fillRect/>
          </a:stretch>
        </p:blipFill>
        <p:spPr>
          <a:xfrm>
            <a:off x="4025836" y="1443247"/>
            <a:ext cx="4781500" cy="4567722"/>
          </a:xfrm>
          <a:prstGeom prst="rect">
            <a:avLst/>
          </a:prstGeom>
        </p:spPr>
      </p:pic>
    </p:spTree>
    <p:extLst>
      <p:ext uri="{BB962C8B-B14F-4D97-AF65-F5344CB8AC3E}">
        <p14:creationId xmlns:p14="http://schemas.microsoft.com/office/powerpoint/2010/main" val="23663827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Tool: Starting the money conversation, response </a:t>
            </a:r>
            <a:r>
              <a:rPr lang="en-US" dirty="0" smtClean="0"/>
              <a:t>key</a:t>
            </a:r>
            <a:endParaRPr lang="en-US" dirty="0"/>
          </a:p>
        </p:txBody>
      </p:sp>
      <p:sp>
        <p:nvSpPr>
          <p:cNvPr id="4" name="Content Placeholder 3"/>
          <p:cNvSpPr>
            <a:spLocks noGrp="1"/>
          </p:cNvSpPr>
          <p:nvPr>
            <p:ph type="body" idx="1"/>
          </p:nvPr>
        </p:nvSpPr>
        <p:spPr>
          <a:xfrm>
            <a:off x="553641" y="1223390"/>
            <a:ext cx="8036720" cy="4106412"/>
          </a:xfrm>
        </p:spPr>
        <p:txBody>
          <a:bodyPr>
            <a:normAutofit/>
          </a:bodyPr>
          <a:lstStyle/>
          <a:p>
            <a:r>
              <a:rPr lang="en-US" sz="2000" dirty="0"/>
              <a:t>Use to analyze </a:t>
            </a:r>
            <a:r>
              <a:rPr lang="en-US" sz="2000" dirty="0" smtClean="0"/>
              <a:t>responses</a:t>
            </a:r>
            <a:endParaRPr lang="en-US" sz="2000" dirty="0"/>
          </a:p>
          <a:p>
            <a:r>
              <a:rPr lang="en-US" sz="2000" dirty="0"/>
              <a:t>Determine where to start the financial empowerment </a:t>
            </a:r>
            <a:r>
              <a:rPr lang="en-US" sz="2000" dirty="0" smtClean="0"/>
              <a:t>discussion</a:t>
            </a:r>
          </a:p>
          <a:p>
            <a:pPr marL="0" indent="0">
              <a:buNone/>
            </a:pPr>
            <a:endParaRPr lang="en-US" sz="2400" dirty="0"/>
          </a:p>
        </p:txBody>
      </p:sp>
      <p:sp>
        <p:nvSpPr>
          <p:cNvPr id="2" name="Footer Placeholder 1"/>
          <p:cNvSpPr>
            <a:spLocks noGrp="1"/>
          </p:cNvSpPr>
          <p:nvPr>
            <p:ph type="ftr" sz="quarter" idx="4294967295"/>
          </p:nvPr>
        </p:nvSpPr>
        <p:spPr>
          <a:xfrm>
            <a:off x="6248400" y="6173788"/>
            <a:ext cx="2895600" cy="365125"/>
          </a:xfrm>
        </p:spPr>
        <p:txBody>
          <a:bodyPr/>
          <a:lstStyle/>
          <a:p>
            <a:fld id="{022636EB-ADE8-A646-A11D-FED0A955D1AA}" type="slidenum">
              <a:rPr lang="en-US" smtClean="0"/>
              <a:pPr/>
              <a:t>15</a:t>
            </a:fld>
            <a:endParaRPr lang="en-US" dirty="0"/>
          </a:p>
        </p:txBody>
      </p:sp>
      <p:pic>
        <p:nvPicPr>
          <p:cNvPr id="7" name="Picture 6" descr="Image of question 8, which asks, &quot;Do you have financial resources to pay for assistive devices or adaptations that you need?” "/>
          <p:cNvPicPr>
            <a:picLocks noChangeAspect="1"/>
          </p:cNvPicPr>
          <p:nvPr/>
        </p:nvPicPr>
        <p:blipFill>
          <a:blip r:embed="rId3"/>
          <a:stretch>
            <a:fillRect/>
          </a:stretch>
        </p:blipFill>
        <p:spPr>
          <a:xfrm>
            <a:off x="553641" y="2542207"/>
            <a:ext cx="2852818" cy="1468778"/>
          </a:xfrm>
          <a:prstGeom prst="rect">
            <a:avLst/>
          </a:prstGeom>
        </p:spPr>
      </p:pic>
      <p:pic>
        <p:nvPicPr>
          <p:cNvPr id="8" name="Picture 7" descr="Image shows the answer section for question 8. If the answer is &quot;No&quot; or &quot;I don't know&quot; it suggests that you respond by having the client review the &quot;paying for assistive devices&quot; tool. Or you can refer the person to sources listed to help them find financing options. The image shows a link to the Administrion for Community Living and PATF."/>
          <p:cNvPicPr>
            <a:picLocks noChangeAspect="1"/>
          </p:cNvPicPr>
          <p:nvPr/>
        </p:nvPicPr>
        <p:blipFill>
          <a:blip r:embed="rId4"/>
          <a:stretch>
            <a:fillRect/>
          </a:stretch>
        </p:blipFill>
        <p:spPr>
          <a:xfrm>
            <a:off x="3256516" y="2590684"/>
            <a:ext cx="5837202" cy="3583104"/>
          </a:xfrm>
          <a:prstGeom prst="rect">
            <a:avLst/>
          </a:prstGeom>
        </p:spPr>
      </p:pic>
    </p:spTree>
    <p:extLst>
      <p:ext uri="{BB962C8B-B14F-4D97-AF65-F5344CB8AC3E}">
        <p14:creationId xmlns:p14="http://schemas.microsoft.com/office/powerpoint/2010/main" val="2624239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912" y="2363674"/>
            <a:ext cx="7309556" cy="880064"/>
          </a:xfrm>
        </p:spPr>
        <p:txBody>
          <a:bodyPr>
            <a:normAutofit fontScale="90000"/>
          </a:bodyPr>
          <a:lstStyle/>
          <a:p>
            <a:r>
              <a:rPr lang="en-US" sz="4800" dirty="0"/>
              <a:t>Modules: Your Money, Your </a:t>
            </a:r>
            <a:r>
              <a:rPr lang="en-US" sz="4800" dirty="0" smtClean="0"/>
              <a:t>Goals for People with Disabilities (Modules 1-9)</a:t>
            </a:r>
            <a:endParaRPr lang="en-US" dirty="0">
              <a:solidFill>
                <a:srgbClr val="101820"/>
              </a:solidFill>
            </a:endParaRP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16</a:t>
            </a:fld>
            <a:endParaRPr lang="en-US" dirty="0"/>
          </a:p>
        </p:txBody>
      </p:sp>
    </p:spTree>
    <p:extLst>
      <p:ext uri="{BB962C8B-B14F-4D97-AF65-F5344CB8AC3E}">
        <p14:creationId xmlns:p14="http://schemas.microsoft.com/office/powerpoint/2010/main" val="2093916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17</a:t>
            </a:fld>
            <a:endParaRPr lang="en-US" dirty="0"/>
          </a:p>
        </p:txBody>
      </p:sp>
      <p:sp>
        <p:nvSpPr>
          <p:cNvPr id="6" name="Title 5"/>
          <p:cNvSpPr>
            <a:spLocks noGrp="1"/>
          </p:cNvSpPr>
          <p:nvPr>
            <p:ph type="title"/>
          </p:nvPr>
        </p:nvSpPr>
        <p:spPr>
          <a:xfrm>
            <a:off x="553641" y="477837"/>
            <a:ext cx="8036720" cy="743347"/>
          </a:xfrm>
        </p:spPr>
        <p:txBody>
          <a:bodyPr/>
          <a:lstStyle/>
          <a:p>
            <a:r>
              <a:rPr lang="en-US" dirty="0" smtClean="0"/>
              <a:t>Format of the modules</a:t>
            </a:r>
            <a:endParaRPr lang="en-US" dirty="0">
              <a:solidFill>
                <a:schemeClr val="accent2">
                  <a:lumMod val="50000"/>
                </a:schemeClr>
              </a:solidFill>
            </a:endParaRPr>
          </a:p>
        </p:txBody>
      </p:sp>
      <p:pic>
        <p:nvPicPr>
          <p:cNvPr id="8" name="Picture 7" descr="Image is screen shot of the opening section that is used in each Module.&#10;&#10;Each module starts with a header &quot;At a glance in the toolkit. It includes a simple list of relevant tools. The list uses the pencil icon to denote all tools and a paper icon to indicate handouts. These tools are located in the main toolkit.&#10;&#10;A header &quot;Additionally in this guide&quot; lists any tools and handouts that are located in the guide.&#10;"/>
          <p:cNvPicPr>
            <a:picLocks noChangeAspect="1"/>
          </p:cNvPicPr>
          <p:nvPr/>
        </p:nvPicPr>
        <p:blipFill>
          <a:blip r:embed="rId3"/>
          <a:stretch>
            <a:fillRect/>
          </a:stretch>
        </p:blipFill>
        <p:spPr>
          <a:xfrm>
            <a:off x="553641" y="1642821"/>
            <a:ext cx="5026771" cy="2549218"/>
          </a:xfrm>
          <a:prstGeom prst="rect">
            <a:avLst/>
          </a:prstGeom>
        </p:spPr>
      </p:pic>
      <p:pic>
        <p:nvPicPr>
          <p:cNvPr id="9" name="Picture 8" descr="Image is a screenshot of the section that is included at the end of each module. The header is &quot;Using the tools&quot;. &#10;&#10;The first portion is a bullet list of relevant tools that are located in the toolkit and a phrase suggesting how they can be used. For example, the first item in the bullet list says: &quot;Use 'Setting SMART goals' to identify goals that will help you plan for and attain the things that matter most to you.&quot;&#10;&#10;The second portion follows the same format and lists tools located in the guide."/>
          <p:cNvPicPr>
            <a:picLocks noChangeAspect="1"/>
          </p:cNvPicPr>
          <p:nvPr/>
        </p:nvPicPr>
        <p:blipFill>
          <a:blip r:embed="rId4"/>
          <a:stretch>
            <a:fillRect/>
          </a:stretch>
        </p:blipFill>
        <p:spPr>
          <a:xfrm>
            <a:off x="3780434" y="3053167"/>
            <a:ext cx="5100853" cy="2618368"/>
          </a:xfrm>
          <a:prstGeom prst="rect">
            <a:avLst/>
          </a:prstGeom>
        </p:spPr>
      </p:pic>
    </p:spTree>
    <p:extLst>
      <p:ext uri="{BB962C8B-B14F-4D97-AF65-F5344CB8AC3E}">
        <p14:creationId xmlns:p14="http://schemas.microsoft.com/office/powerpoint/2010/main" val="3766015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modules</a:t>
            </a:r>
            <a:endParaRPr lang="en-US" dirty="0"/>
          </a:p>
        </p:txBody>
      </p:sp>
      <p:pic>
        <p:nvPicPr>
          <p:cNvPr id="4" name="Picture 3" descr="Sheet of paper icon, indicating a handout in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9483" y="2114907"/>
            <a:ext cx="2486372" cy="2476846"/>
          </a:xfrm>
          <a:prstGeom prst="rect">
            <a:avLst/>
          </a:prstGeom>
        </p:spPr>
      </p:pic>
      <p:pic>
        <p:nvPicPr>
          <p:cNvPr id="5" name="Picture 4" descr="Pencil icon, indiciating a tool in the toolki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98" y="2207332"/>
            <a:ext cx="2734057" cy="2391109"/>
          </a:xfrm>
          <a:prstGeom prst="rect">
            <a:avLst/>
          </a:prstGeom>
        </p:spPr>
      </p:pic>
      <p:sp>
        <p:nvSpPr>
          <p:cNvPr id="6" name="TextBox 5"/>
          <p:cNvSpPr txBox="1"/>
          <p:nvPr/>
        </p:nvSpPr>
        <p:spPr>
          <a:xfrm>
            <a:off x="1883229" y="1775214"/>
            <a:ext cx="968829" cy="461665"/>
          </a:xfrm>
          <a:prstGeom prst="rect">
            <a:avLst/>
          </a:prstGeom>
          <a:noFill/>
          <a:ln>
            <a:noFill/>
          </a:ln>
        </p:spPr>
        <p:txBody>
          <a:bodyPr wrap="square" rtlCol="0">
            <a:spAutoFit/>
          </a:bodyPr>
          <a:lstStyle/>
          <a:p>
            <a:r>
              <a:rPr lang="en-US" sz="2400" dirty="0" smtClean="0">
                <a:latin typeface="Georgia" panose="02040502050405020303" pitchFamily="18" charset="0"/>
              </a:rPr>
              <a:t>Tool</a:t>
            </a:r>
            <a:endParaRPr lang="en-US" sz="2400" dirty="0">
              <a:latin typeface="Georgia" panose="02040502050405020303" pitchFamily="18" charset="0"/>
            </a:endParaRPr>
          </a:p>
        </p:txBody>
      </p:sp>
      <p:sp>
        <p:nvSpPr>
          <p:cNvPr id="7" name="TextBox 6"/>
          <p:cNvSpPr txBox="1"/>
          <p:nvPr/>
        </p:nvSpPr>
        <p:spPr>
          <a:xfrm>
            <a:off x="5606138" y="1775212"/>
            <a:ext cx="1436918" cy="461665"/>
          </a:xfrm>
          <a:prstGeom prst="rect">
            <a:avLst/>
          </a:prstGeom>
          <a:noFill/>
          <a:ln>
            <a:noFill/>
          </a:ln>
        </p:spPr>
        <p:txBody>
          <a:bodyPr wrap="square" rtlCol="0">
            <a:spAutoFit/>
          </a:bodyPr>
          <a:lstStyle/>
          <a:p>
            <a:r>
              <a:rPr lang="en-US" sz="2400" dirty="0" smtClean="0">
                <a:latin typeface="Georgia" panose="02040502050405020303" pitchFamily="18" charset="0"/>
              </a:rPr>
              <a:t>Handout</a:t>
            </a:r>
            <a:endParaRPr lang="en-US" sz="2400" dirty="0">
              <a:latin typeface="Georgia" panose="02040502050405020303" pitchFamily="18" charset="0"/>
            </a:endParaRPr>
          </a:p>
        </p:txBody>
      </p:sp>
    </p:spTree>
    <p:extLst>
      <p:ext uri="{BB962C8B-B14F-4D97-AF65-F5344CB8AC3E}">
        <p14:creationId xmlns:p14="http://schemas.microsoft.com/office/powerpoint/2010/main" val="1856694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10000"/>
          </a:bodyPr>
          <a:lstStyle/>
          <a:p>
            <a:pPr>
              <a:buFont typeface="Wingdings" panose="05000000000000000000" pitchFamily="2" charset="2"/>
              <a:buChar char="§"/>
            </a:pPr>
            <a:r>
              <a:rPr lang="en-US" altLang="en-US" dirty="0"/>
              <a:t>Setting goals is an essential part of the foundation for achieving self-sufficiency. Goals can also help people plan how to use their money. </a:t>
            </a:r>
          </a:p>
          <a:p>
            <a:pPr>
              <a:buFont typeface="Wingdings" panose="05000000000000000000" pitchFamily="2" charset="2"/>
              <a:buChar char="§"/>
            </a:pPr>
            <a:r>
              <a:rPr lang="en-US" altLang="en-US" dirty="0"/>
              <a:t>Examples of large goals:</a:t>
            </a:r>
          </a:p>
          <a:p>
            <a:pPr lvl="1">
              <a:buFont typeface="Arial" panose="020B0604020202020204" pitchFamily="34" charset="0"/>
              <a:buChar char="•"/>
            </a:pPr>
            <a:r>
              <a:rPr lang="en-US" dirty="0">
                <a:ea typeface="MS PGothic" panose="020B0600070205080204" pitchFamily="34" charset="-128"/>
                <a:cs typeface="MS PGothic" charset="0"/>
              </a:rPr>
              <a:t>Paying for assistive devices</a:t>
            </a:r>
          </a:p>
          <a:p>
            <a:pPr lvl="1">
              <a:buFont typeface="Arial" panose="020B0604020202020204" pitchFamily="34" charset="0"/>
              <a:buChar char="•"/>
            </a:pPr>
            <a:r>
              <a:rPr lang="en-US" dirty="0">
                <a:ea typeface="MS PGothic" panose="020B0600070205080204" pitchFamily="34" charset="-128"/>
                <a:cs typeface="MS PGothic" charset="0"/>
              </a:rPr>
              <a:t>Buying a car</a:t>
            </a:r>
          </a:p>
          <a:p>
            <a:pPr lvl="1">
              <a:buFont typeface="Arial" panose="020B0604020202020204" pitchFamily="34" charset="0"/>
              <a:buChar char="•"/>
            </a:pPr>
            <a:r>
              <a:rPr lang="en-US" dirty="0">
                <a:ea typeface="MS PGothic" panose="020B0600070205080204" pitchFamily="34" charset="-128"/>
                <a:cs typeface="MS PGothic" charset="0"/>
              </a:rPr>
              <a:t>Paying for adaptations to vehicles</a:t>
            </a:r>
          </a:p>
          <a:p>
            <a:pPr lvl="1">
              <a:buFont typeface="Arial" panose="020B0604020202020204" pitchFamily="34" charset="0"/>
              <a:buChar char="•"/>
            </a:pPr>
            <a:r>
              <a:rPr lang="en-US" dirty="0">
                <a:ea typeface="MS PGothic" panose="020B0600070205080204" pitchFamily="34" charset="-128"/>
                <a:cs typeface="MS PGothic" charset="0"/>
              </a:rPr>
              <a:t>Paying medical expenses</a:t>
            </a:r>
          </a:p>
          <a:p>
            <a:pPr lvl="1">
              <a:buFont typeface="Arial" panose="020B0604020202020204" pitchFamily="34" charset="0"/>
              <a:buChar char="•"/>
            </a:pPr>
            <a:r>
              <a:rPr lang="en-US" dirty="0">
                <a:ea typeface="MS PGothic" panose="020B0600070205080204" pitchFamily="34" charset="-128"/>
                <a:cs typeface="MS PGothic" charset="0"/>
              </a:rPr>
              <a:t>Renovating your home</a:t>
            </a:r>
          </a:p>
          <a:p>
            <a:pPr lvl="1">
              <a:buFont typeface="Arial" panose="020B0604020202020204" pitchFamily="34" charset="0"/>
              <a:buChar char="•"/>
            </a:pPr>
            <a:r>
              <a:rPr lang="en-US" dirty="0">
                <a:ea typeface="MS PGothic" panose="020B0600070205080204" pitchFamily="34" charset="-128"/>
                <a:cs typeface="MS PGothic" charset="0"/>
              </a:rPr>
              <a:t>Paying for training or post-secondary education</a:t>
            </a:r>
            <a:endParaRPr lang="en-US" altLang="en-US" dirty="0"/>
          </a:p>
          <a:p>
            <a:pPr>
              <a:buFont typeface="Wingdings" panose="05000000000000000000" pitchFamily="2" charset="2"/>
              <a:buChar char="§"/>
            </a:pPr>
            <a:r>
              <a:rPr lang="en-US" altLang="en-US" dirty="0"/>
              <a:t>Specific, Measurable, Able-to-be-Reached, Relevant and Time bound (SMART) Goals</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19</a:t>
            </a:fld>
            <a:endParaRPr lang="en-US" dirty="0"/>
          </a:p>
        </p:txBody>
      </p:sp>
      <p:sp>
        <p:nvSpPr>
          <p:cNvPr id="6" name="Title 5"/>
          <p:cNvSpPr>
            <a:spLocks noGrp="1"/>
          </p:cNvSpPr>
          <p:nvPr>
            <p:ph type="title"/>
          </p:nvPr>
        </p:nvSpPr>
        <p:spPr>
          <a:xfrm>
            <a:off x="553641" y="477837"/>
            <a:ext cx="8036720" cy="743347"/>
          </a:xfrm>
        </p:spPr>
        <p:txBody>
          <a:bodyPr/>
          <a:lstStyle/>
          <a:p>
            <a:r>
              <a:rPr lang="en-US" dirty="0"/>
              <a:t>Module 1: Setting </a:t>
            </a:r>
            <a:r>
              <a:rPr lang="en-US" dirty="0" smtClean="0"/>
              <a:t>Goals</a:t>
            </a:r>
            <a:endParaRPr lang="en-US" dirty="0">
              <a:solidFill>
                <a:schemeClr val="accent2">
                  <a:lumMod val="50000"/>
                </a:schemeClr>
              </a:solidFill>
            </a:endParaRPr>
          </a:p>
        </p:txBody>
      </p:sp>
    </p:spTree>
    <p:extLst>
      <p:ext uri="{BB962C8B-B14F-4D97-AF65-F5344CB8AC3E}">
        <p14:creationId xmlns:p14="http://schemas.microsoft.com/office/powerpoint/2010/main" val="577533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641" y="490537"/>
            <a:ext cx="8036720" cy="743347"/>
          </a:xfrm>
        </p:spPr>
        <p:txBody>
          <a:bodyPr/>
          <a:lstStyle/>
          <a:p>
            <a:r>
              <a:rPr lang="en-US" dirty="0"/>
              <a:t>Disclaimer</a:t>
            </a:r>
            <a:endParaRPr lang="en-US" dirty="0">
              <a:solidFill>
                <a:srgbClr val="3B3C3E"/>
              </a:solidFill>
            </a:endParaRPr>
          </a:p>
        </p:txBody>
      </p:sp>
      <p:sp>
        <p:nvSpPr>
          <p:cNvPr id="5" name="Content Placeholder 4"/>
          <p:cNvSpPr>
            <a:spLocks noGrp="1"/>
          </p:cNvSpPr>
          <p:nvPr>
            <p:ph type="body" idx="1"/>
          </p:nvPr>
        </p:nvSpPr>
        <p:spPr>
          <a:xfrm>
            <a:off x="505420" y="1441343"/>
            <a:ext cx="8133161" cy="4465800"/>
          </a:xfrm>
        </p:spPr>
        <p:txBody>
          <a:bodyPr>
            <a:normAutofit fontScale="70000" lnSpcReduction="20000"/>
          </a:bodyPr>
          <a:lstStyle/>
          <a:p>
            <a:pPr marL="88900" indent="0">
              <a:buNone/>
            </a:pPr>
            <a:r>
              <a:rPr lang="en-US" sz="2400" dirty="0"/>
              <a:t>The Consumer Financial Protection Bureau </a:t>
            </a:r>
            <a:r>
              <a:rPr lang="en-US" sz="2400" dirty="0" smtClean="0"/>
              <a:t>(CFPB) </a:t>
            </a:r>
            <a:r>
              <a:rPr lang="en-US" sz="2400" dirty="0"/>
              <a:t>created the Your Money, Your Goals toolkit for consumers, as well as the training materials presented today. These materials are being presented to you by a local organization. The organizations or individuals presenting these materials are not agents or employees of the </a:t>
            </a:r>
            <a:r>
              <a:rPr lang="en-US" sz="2400" dirty="0" smtClean="0"/>
              <a:t>CFPB, </a:t>
            </a:r>
            <a:r>
              <a:rPr lang="en-US" sz="2400" dirty="0"/>
              <a:t>and their views do not represent the views of the </a:t>
            </a:r>
            <a:r>
              <a:rPr lang="en-US" sz="2400" dirty="0" smtClean="0"/>
              <a:t>CFPB. </a:t>
            </a:r>
            <a:r>
              <a:rPr lang="en-US" sz="2400" dirty="0"/>
              <a:t>The </a:t>
            </a:r>
            <a:r>
              <a:rPr lang="en-US" sz="2400" dirty="0" smtClean="0"/>
              <a:t>CFPB </a:t>
            </a:r>
            <a:r>
              <a:rPr lang="en-US" sz="2400" dirty="0"/>
              <a:t>is not responsible for the advice or actions of these individuals or entities. The </a:t>
            </a:r>
            <a:r>
              <a:rPr lang="en-US" sz="2400" dirty="0" smtClean="0"/>
              <a:t>CFPB </a:t>
            </a:r>
            <a:r>
              <a:rPr lang="en-US" sz="2400" dirty="0"/>
              <a:t>appreciates the opportunity to work with the organizations that are presenting these materials.</a:t>
            </a:r>
          </a:p>
          <a:p>
            <a:pPr marL="88900" indent="0">
              <a:buNone/>
            </a:pPr>
            <a:r>
              <a:rPr lang="en-US" sz="2400" dirty="0"/>
              <a:t>This document includes links or references to third-party resources. The inclusion of links or references to third-party sites does not necessarily reflect the </a:t>
            </a:r>
            <a:r>
              <a:rPr lang="en-US" sz="2400" dirty="0" smtClean="0"/>
              <a:t>CFPB’s </a:t>
            </a:r>
            <a:r>
              <a:rPr lang="en-US" sz="2400" dirty="0"/>
              <a:t>endorsement of the third-party, the views expressed on the </a:t>
            </a:r>
            <a:r>
              <a:rPr lang="en-US" altLang="en-US" sz="2400" dirty="0"/>
              <a:t>third-party </a:t>
            </a:r>
            <a:r>
              <a:rPr lang="en-US" sz="2400" dirty="0"/>
              <a:t>site, or products or services offered on the third-party site. The </a:t>
            </a:r>
            <a:r>
              <a:rPr lang="en-US" sz="2200" b="0" i="0" u="none" strike="noStrike" cap="none" dirty="0" smtClean="0">
                <a:solidFill>
                  <a:schemeClr val="dk1"/>
                </a:solidFill>
                <a:effectLst/>
                <a:latin typeface="Georgia"/>
                <a:ea typeface="Georgia"/>
                <a:cs typeface="Georgia"/>
                <a:sym typeface="Georgia"/>
              </a:rPr>
              <a:t>CFPB</a:t>
            </a:r>
            <a:r>
              <a:rPr lang="en-US" sz="2400" dirty="0" smtClean="0"/>
              <a:t> </a:t>
            </a:r>
            <a:r>
              <a:rPr lang="en-US" sz="2400" dirty="0"/>
              <a:t>has not vetted these third-parties, their content, or any products or services they may offer. There may be other possible entities or resources that are not listed that may also serve your needs.</a:t>
            </a:r>
          </a:p>
          <a:p>
            <a:pPr marL="0" indent="0">
              <a:buNone/>
            </a:pPr>
            <a:endParaRPr lang="en-US" dirty="0"/>
          </a:p>
        </p:txBody>
      </p:sp>
      <p:sp>
        <p:nvSpPr>
          <p:cNvPr id="6" name="Footer Placeholder 4"/>
          <p:cNvSpPr>
            <a:spLocks noGrp="1"/>
          </p:cNvSpPr>
          <p:nvPr>
            <p:ph type="ftr" sz="quarter" idx="4294967295"/>
          </p:nvPr>
        </p:nvSpPr>
        <p:spPr>
          <a:xfrm>
            <a:off x="6108915" y="6163752"/>
            <a:ext cx="2678624"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a:t>
            </a:fld>
            <a:endParaRPr lang="en-US" dirty="0"/>
          </a:p>
        </p:txBody>
      </p:sp>
    </p:spTree>
    <p:extLst>
      <p:ext uri="{BB962C8B-B14F-4D97-AF65-F5344CB8AC3E}">
        <p14:creationId xmlns:p14="http://schemas.microsoft.com/office/powerpoint/2010/main" val="514891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20</a:t>
            </a:fld>
            <a:endParaRPr lang="en-US" dirty="0"/>
          </a:p>
        </p:txBody>
      </p:sp>
      <p:sp>
        <p:nvSpPr>
          <p:cNvPr id="9" name="Title 8"/>
          <p:cNvSpPr>
            <a:spLocks noGrp="1"/>
          </p:cNvSpPr>
          <p:nvPr>
            <p:ph type="title"/>
          </p:nvPr>
        </p:nvSpPr>
        <p:spPr>
          <a:xfrm>
            <a:off x="553641" y="490537"/>
            <a:ext cx="8036720" cy="743347"/>
          </a:xfrm>
        </p:spPr>
        <p:txBody>
          <a:bodyPr/>
          <a:lstStyle/>
          <a:p>
            <a:r>
              <a:rPr lang="en-US" dirty="0"/>
              <a:t>Tool: Paying for assistive </a:t>
            </a:r>
            <a:r>
              <a:rPr lang="en-US" dirty="0" smtClean="0"/>
              <a:t>devices</a:t>
            </a:r>
            <a:endParaRPr lang="en-US" dirty="0">
              <a:solidFill>
                <a:srgbClr val="3B3C3E"/>
              </a:solidFill>
            </a:endParaRPr>
          </a:p>
        </p:txBody>
      </p:sp>
      <p:pic>
        <p:nvPicPr>
          <p:cNvPr id="4" name="Picture 3" descr="Image of the tool Paying for assistive devices"/>
          <p:cNvPicPr>
            <a:picLocks noChangeAspect="1"/>
          </p:cNvPicPr>
          <p:nvPr/>
        </p:nvPicPr>
        <p:blipFill>
          <a:blip r:embed="rId3"/>
          <a:stretch>
            <a:fillRect/>
          </a:stretch>
        </p:blipFill>
        <p:spPr>
          <a:xfrm>
            <a:off x="2200760" y="1409924"/>
            <a:ext cx="4587498" cy="4359324"/>
          </a:xfrm>
          <a:prstGeom prst="rect">
            <a:avLst/>
          </a:prstGeom>
        </p:spPr>
      </p:pic>
    </p:spTree>
    <p:extLst>
      <p:ext uri="{BB962C8B-B14F-4D97-AF65-F5344CB8AC3E}">
        <p14:creationId xmlns:p14="http://schemas.microsoft.com/office/powerpoint/2010/main" val="360594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marL="0" indent="0">
              <a:buNone/>
              <a:defRPr/>
            </a:pPr>
            <a:r>
              <a:rPr lang="en-US" altLang="en-US" dirty="0"/>
              <a:t>Saving is about setting aside resources today so they can be used in the future. It’s about balancing your resources to take care of your family and community.</a:t>
            </a:r>
          </a:p>
          <a:p>
            <a:pPr marL="0" indent="0">
              <a:buNone/>
              <a:defRPr/>
            </a:pPr>
            <a:r>
              <a:rPr lang="en-US" altLang="en-US" dirty="0"/>
              <a:t>Discuss the importance of:</a:t>
            </a:r>
          </a:p>
          <a:p>
            <a:pPr>
              <a:buFont typeface="Wingdings" panose="05000000000000000000" pitchFamily="2" charset="2"/>
              <a:buChar char="§"/>
            </a:pPr>
            <a:r>
              <a:rPr lang="en-US" altLang="en-US" dirty="0"/>
              <a:t>Finding a safe and secure place for savings</a:t>
            </a:r>
          </a:p>
          <a:p>
            <a:pPr>
              <a:buFont typeface="Wingdings" panose="05000000000000000000" pitchFamily="2" charset="2"/>
              <a:buChar char="§"/>
            </a:pPr>
            <a:r>
              <a:rPr lang="en-US" altLang="en-US" dirty="0"/>
              <a:t>How covering emergency needs with savings can save money</a:t>
            </a:r>
          </a:p>
          <a:p>
            <a:pPr>
              <a:buFont typeface="Wingdings" panose="05000000000000000000" pitchFamily="2" charset="2"/>
              <a:buChar char="§"/>
            </a:pPr>
            <a:r>
              <a:rPr lang="en-US" altLang="en-US" dirty="0"/>
              <a:t>How to build up savings</a:t>
            </a:r>
          </a:p>
          <a:p>
            <a:pPr>
              <a:buFont typeface="Wingdings" panose="05000000000000000000" pitchFamily="2" charset="2"/>
              <a:buChar char="§"/>
            </a:pPr>
            <a:r>
              <a:rPr lang="en-US" altLang="en-US" dirty="0"/>
              <a:t>Savings, benefits, and asset limits</a:t>
            </a:r>
            <a:endParaRPr 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21</a:t>
            </a:fld>
            <a:endParaRPr lang="en-US" dirty="0"/>
          </a:p>
        </p:txBody>
      </p:sp>
      <p:sp>
        <p:nvSpPr>
          <p:cNvPr id="6" name="Title 5"/>
          <p:cNvSpPr>
            <a:spLocks noGrp="1"/>
          </p:cNvSpPr>
          <p:nvPr>
            <p:ph type="title"/>
          </p:nvPr>
        </p:nvSpPr>
        <p:spPr>
          <a:xfrm>
            <a:off x="553641" y="477837"/>
            <a:ext cx="8036720" cy="743347"/>
          </a:xfrm>
        </p:spPr>
        <p:txBody>
          <a:bodyPr/>
          <a:lstStyle/>
          <a:p>
            <a:r>
              <a:rPr lang="en-US" dirty="0"/>
              <a:t>Module 2: </a:t>
            </a:r>
            <a:r>
              <a:rPr lang="en-US" dirty="0" smtClean="0"/>
              <a:t>Saving</a:t>
            </a:r>
            <a:endParaRPr lang="en-US" dirty="0">
              <a:solidFill>
                <a:schemeClr val="accent2">
                  <a:lumMod val="50000"/>
                </a:schemeClr>
              </a:solidFill>
            </a:endParaRPr>
          </a:p>
        </p:txBody>
      </p:sp>
    </p:spTree>
    <p:extLst>
      <p:ext uri="{BB962C8B-B14F-4D97-AF65-F5344CB8AC3E}">
        <p14:creationId xmlns:p14="http://schemas.microsoft.com/office/powerpoint/2010/main" val="38937349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81927" y="1425404"/>
            <a:ext cx="7908434" cy="4463731"/>
          </a:xfrm>
        </p:spPr>
        <p:txBody>
          <a:bodyPr>
            <a:normAutofit fontScale="85000" lnSpcReduction="20000"/>
          </a:bodyPr>
          <a:lstStyle/>
          <a:p>
            <a:pPr>
              <a:buFont typeface="Wingdings" panose="05000000000000000000" pitchFamily="2" charset="2"/>
              <a:buChar char="§"/>
            </a:pPr>
            <a:r>
              <a:rPr lang="en-US" altLang="en-US" sz="2200" dirty="0"/>
              <a:t>For many people with disabilities who receive public benefits, </a:t>
            </a:r>
            <a:r>
              <a:rPr lang="en-US" altLang="en-US" sz="2200" b="1" dirty="0"/>
              <a:t>saving may not seem to be an option</a:t>
            </a:r>
            <a:r>
              <a:rPr lang="en-US" altLang="en-US" sz="2200" dirty="0"/>
              <a:t> that’s available to them.  This is because </a:t>
            </a:r>
            <a:r>
              <a:rPr lang="en-US" altLang="en-US" sz="2200" b="1" dirty="0"/>
              <a:t>some benefit programs may have “asset limits.”</a:t>
            </a:r>
          </a:p>
          <a:p>
            <a:pPr lvl="0">
              <a:buFont typeface="Wingdings" panose="05000000000000000000" pitchFamily="2" charset="2"/>
              <a:buChar char="§"/>
            </a:pPr>
            <a:r>
              <a:rPr lang="en-US" altLang="en-US" sz="2200" dirty="0"/>
              <a:t>There are savings options for individuals with disabilities that do not impact the asset limits associated with SSI, Medicaid, or other benefits</a:t>
            </a:r>
            <a:r>
              <a:rPr lang="en-US" altLang="en-US" sz="2200" dirty="0" smtClean="0"/>
              <a:t>.*</a:t>
            </a:r>
            <a:endParaRPr lang="en-US" altLang="en-US" sz="2200" dirty="0"/>
          </a:p>
          <a:p>
            <a:pPr lvl="1">
              <a:buFont typeface="Arial" panose="020B0604020202020204" pitchFamily="34" charset="0"/>
              <a:buChar char="•"/>
            </a:pPr>
            <a:r>
              <a:rPr lang="en-US" altLang="en-US" sz="2200" dirty="0"/>
              <a:t>Achieving a Better Life Experience (ABLE) Accounts</a:t>
            </a:r>
          </a:p>
          <a:p>
            <a:pPr lvl="1">
              <a:buFont typeface="Arial" panose="020B0604020202020204" pitchFamily="34" charset="0"/>
              <a:buChar char="•"/>
            </a:pPr>
            <a:r>
              <a:rPr lang="en-US" altLang="en-US" sz="2200" dirty="0" smtClean="0"/>
              <a:t>Plans </a:t>
            </a:r>
            <a:r>
              <a:rPr lang="en-US" altLang="en-US" sz="2200" dirty="0"/>
              <a:t>to Achieve Self-Support (PASS)</a:t>
            </a:r>
          </a:p>
          <a:p>
            <a:pPr lvl="1">
              <a:buFont typeface="Arial" panose="020B0604020202020204" pitchFamily="34" charset="0"/>
              <a:buChar char="•"/>
            </a:pPr>
            <a:r>
              <a:rPr lang="en-US" altLang="en-US" sz="2200" dirty="0"/>
              <a:t>Special needs trusts and pooled </a:t>
            </a:r>
            <a:r>
              <a:rPr lang="en-US" altLang="en-US" sz="2200" dirty="0" smtClean="0"/>
              <a:t>trusts</a:t>
            </a:r>
          </a:p>
          <a:p>
            <a:pPr marL="457200" lvl="1" indent="0">
              <a:buNone/>
            </a:pPr>
            <a:endParaRPr lang="en-US" altLang="en-US" dirty="0"/>
          </a:p>
          <a:p>
            <a:pPr marL="457200" lvl="1" indent="0">
              <a:buNone/>
            </a:pPr>
            <a:r>
              <a:rPr lang="en-US" altLang="en-US" sz="2100" dirty="0"/>
              <a:t>* These options are complicated and you may need more information after using this introductory summary. </a:t>
            </a:r>
            <a:endParaRPr lang="en-US" altLang="en-US" sz="2100" b="1"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22</a:t>
            </a:fld>
            <a:endParaRPr lang="en-US" dirty="0"/>
          </a:p>
        </p:txBody>
      </p:sp>
      <p:sp>
        <p:nvSpPr>
          <p:cNvPr id="6" name="Title 5"/>
          <p:cNvSpPr>
            <a:spLocks noGrp="1"/>
          </p:cNvSpPr>
          <p:nvPr>
            <p:ph type="title"/>
          </p:nvPr>
        </p:nvSpPr>
        <p:spPr>
          <a:xfrm>
            <a:off x="553641" y="477837"/>
            <a:ext cx="8036720" cy="743347"/>
          </a:xfrm>
        </p:spPr>
        <p:txBody>
          <a:bodyPr/>
          <a:lstStyle/>
          <a:p>
            <a:r>
              <a:rPr lang="en-US" dirty="0"/>
              <a:t>Building savings while receiving public benefits</a:t>
            </a:r>
            <a:endParaRPr lang="en-US" dirty="0">
              <a:solidFill>
                <a:schemeClr val="accent2">
                  <a:lumMod val="50000"/>
                </a:schemeClr>
              </a:solidFill>
            </a:endParaRPr>
          </a:p>
        </p:txBody>
      </p:sp>
    </p:spTree>
    <p:extLst>
      <p:ext uri="{BB962C8B-B14F-4D97-AF65-F5344CB8AC3E}">
        <p14:creationId xmlns:p14="http://schemas.microsoft.com/office/powerpoint/2010/main" val="1494758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20000"/>
          </a:bodyPr>
          <a:lstStyle/>
          <a:p>
            <a:pPr>
              <a:buFont typeface="Wingdings" panose="05000000000000000000" pitchFamily="2" charset="2"/>
              <a:buChar char="§"/>
            </a:pPr>
            <a:r>
              <a:rPr lang="en-US" altLang="en-US" sz="2200" dirty="0"/>
              <a:t>Important new resource for people with disabilities</a:t>
            </a:r>
          </a:p>
          <a:p>
            <a:pPr>
              <a:buFont typeface="Wingdings" panose="05000000000000000000" pitchFamily="2" charset="2"/>
              <a:buChar char="§"/>
            </a:pPr>
            <a:r>
              <a:rPr lang="en-US" altLang="en-US" sz="2200" dirty="0"/>
              <a:t>Savings in an ABLE Account </a:t>
            </a:r>
            <a:r>
              <a:rPr lang="en-US" altLang="en-US" sz="2200" b="1" dirty="0"/>
              <a:t>does not affect eligibility for</a:t>
            </a:r>
            <a:r>
              <a:rPr lang="en-US" altLang="en-US" sz="2200" dirty="0"/>
              <a:t>:</a:t>
            </a:r>
          </a:p>
          <a:p>
            <a:pPr lvl="1">
              <a:buFont typeface="Arial" panose="020B0604020202020204" pitchFamily="34" charset="0"/>
              <a:buChar char="•"/>
            </a:pPr>
            <a:r>
              <a:rPr lang="en-US" altLang="en-US" sz="2200" dirty="0"/>
              <a:t>Supplemental Security Income (SSI)*</a:t>
            </a:r>
          </a:p>
          <a:p>
            <a:pPr lvl="1">
              <a:buFont typeface="Arial" panose="020B0604020202020204" pitchFamily="34" charset="0"/>
              <a:buChar char="•"/>
            </a:pPr>
            <a:r>
              <a:rPr lang="en-US" sz="2200" dirty="0"/>
              <a:t>Medicaid and other federal means-tested benefits*</a:t>
            </a:r>
          </a:p>
          <a:p>
            <a:pPr>
              <a:buFont typeface="Wingdings" panose="05000000000000000000" pitchFamily="2" charset="2"/>
              <a:buChar char="§"/>
            </a:pPr>
            <a:r>
              <a:rPr lang="en-US" altLang="en-US" sz="2200" dirty="0"/>
              <a:t>ABLE Account programs are established and maintained by individual states. An eligible person can open an account:</a:t>
            </a:r>
          </a:p>
          <a:p>
            <a:pPr lvl="1">
              <a:buFont typeface="Arial" panose="020B0604020202020204" pitchFamily="34" charset="0"/>
              <a:buChar char="•"/>
            </a:pPr>
            <a:r>
              <a:rPr lang="en-US" altLang="en-US" sz="2200" b="1" dirty="0"/>
              <a:t>In their own state</a:t>
            </a:r>
            <a:r>
              <a:rPr lang="en-US" altLang="en-US" sz="2200" dirty="0"/>
              <a:t>, if a program exists</a:t>
            </a:r>
          </a:p>
          <a:p>
            <a:pPr lvl="1">
              <a:buFont typeface="Arial" panose="020B0604020202020204" pitchFamily="34" charset="0"/>
              <a:buChar char="•"/>
            </a:pPr>
            <a:r>
              <a:rPr lang="en-US" altLang="en-US" sz="2200" b="1" dirty="0"/>
              <a:t>In any state program </a:t>
            </a:r>
            <a:r>
              <a:rPr lang="en-US" altLang="en-US" sz="2200" dirty="0"/>
              <a:t>that accepts out of state residents</a:t>
            </a:r>
            <a:r>
              <a:rPr lang="en-US" altLang="en-US" sz="2200" dirty="0" smtClean="0"/>
              <a:t>.</a:t>
            </a:r>
          </a:p>
          <a:p>
            <a:pPr lvl="1">
              <a:buFont typeface="Arial" panose="020B0604020202020204" pitchFamily="34" charset="0"/>
              <a:buChar char="•"/>
            </a:pPr>
            <a:endParaRPr lang="en-US" altLang="en-US" dirty="0"/>
          </a:p>
          <a:p>
            <a:pPr marL="457200" lvl="1" indent="0">
              <a:buNone/>
            </a:pPr>
            <a:r>
              <a:rPr lang="en-US" altLang="en-US" sz="1900" dirty="0"/>
              <a:t>* </a:t>
            </a:r>
            <a:r>
              <a:rPr lang="en-US" altLang="en-US" sz="1900" dirty="0" smtClean="0"/>
              <a:t>Benefits issues are </a:t>
            </a:r>
            <a:r>
              <a:rPr lang="en-US" altLang="en-US" sz="1900" dirty="0"/>
              <a:t>complicated and </a:t>
            </a:r>
            <a:r>
              <a:rPr lang="en-US" altLang="en-US" sz="1900" dirty="0" smtClean="0"/>
              <a:t>individuals should consult a specialist familiar with their situation before making decisions that could affect benefits.</a:t>
            </a:r>
            <a:endParaRPr lang="en-US" altLang="en-US" sz="1900" b="1" dirty="0"/>
          </a:p>
          <a:p>
            <a:pPr lvl="1">
              <a:buFont typeface="Arial" panose="020B0604020202020204" pitchFamily="34" charset="0"/>
              <a:buChar char="•"/>
            </a:pPr>
            <a:endParaRPr lang="en-US" alt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23</a:t>
            </a:fld>
            <a:endParaRPr lang="en-US" dirty="0"/>
          </a:p>
        </p:txBody>
      </p:sp>
      <p:sp>
        <p:nvSpPr>
          <p:cNvPr id="6" name="Title 5"/>
          <p:cNvSpPr>
            <a:spLocks noGrp="1"/>
          </p:cNvSpPr>
          <p:nvPr>
            <p:ph type="title"/>
          </p:nvPr>
        </p:nvSpPr>
        <p:spPr>
          <a:xfrm>
            <a:off x="553641" y="477837"/>
            <a:ext cx="8036720" cy="743347"/>
          </a:xfrm>
        </p:spPr>
        <p:txBody>
          <a:bodyPr>
            <a:normAutofit fontScale="90000"/>
          </a:bodyPr>
          <a:lstStyle/>
          <a:p>
            <a:r>
              <a:rPr lang="en-US" dirty="0"/>
              <a:t>Achieving a Better Life Experience (ABLE Act) </a:t>
            </a:r>
            <a:r>
              <a:rPr lang="en-US" dirty="0" smtClean="0"/>
              <a:t>Account</a:t>
            </a:r>
            <a:endParaRPr lang="en-US" dirty="0">
              <a:solidFill>
                <a:schemeClr val="accent2">
                  <a:lumMod val="50000"/>
                </a:schemeClr>
              </a:solidFill>
            </a:endParaRPr>
          </a:p>
        </p:txBody>
      </p:sp>
    </p:spTree>
    <p:extLst>
      <p:ext uri="{BB962C8B-B14F-4D97-AF65-F5344CB8AC3E}">
        <p14:creationId xmlns:p14="http://schemas.microsoft.com/office/powerpoint/2010/main" val="28189546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lnSpcReduction="10000"/>
          </a:bodyPr>
          <a:lstStyle/>
          <a:p>
            <a:pPr lvl="0"/>
            <a:r>
              <a:rPr lang="en-US" altLang="en-US" b="1" dirty="0" smtClean="0"/>
              <a:t>Ask these questions to determine if an ABLE Account is an option for you. </a:t>
            </a:r>
            <a:endParaRPr lang="en-US" altLang="en-US" dirty="0" smtClean="0"/>
          </a:p>
          <a:p>
            <a:pPr marL="862013" lvl="1">
              <a:spcBef>
                <a:spcPts val="600"/>
              </a:spcBef>
              <a:buFont typeface="Wingdings" panose="05000000000000000000" pitchFamily="2" charset="2"/>
              <a:buChar char="q"/>
            </a:pPr>
            <a:r>
              <a:rPr lang="en-US" altLang="en-US" dirty="0" smtClean="0"/>
              <a:t>Do you meet the eligibility requirements?</a:t>
            </a:r>
          </a:p>
          <a:p>
            <a:pPr marL="862013" lvl="1">
              <a:spcBef>
                <a:spcPts val="600"/>
              </a:spcBef>
              <a:buFont typeface="Wingdings" panose="05000000000000000000" pitchFamily="2" charset="2"/>
              <a:buChar char="q"/>
            </a:pPr>
            <a:r>
              <a:rPr lang="en-US" altLang="en-US" dirty="0" smtClean="0"/>
              <a:t>Do your goals match the qualified disability expenses allowed that can be paid from an ABLE Account without incurring taxes?</a:t>
            </a:r>
          </a:p>
          <a:p>
            <a:pPr marL="862013" lvl="1">
              <a:spcBef>
                <a:spcPts val="600"/>
              </a:spcBef>
              <a:buFont typeface="Wingdings" panose="05000000000000000000" pitchFamily="2" charset="2"/>
              <a:buChar char="q"/>
            </a:pPr>
            <a:r>
              <a:rPr lang="en-US" altLang="en-US" dirty="0" smtClean="0"/>
              <a:t>Do you have the minimum contribution required to open an account?</a:t>
            </a:r>
          </a:p>
          <a:p>
            <a:pPr marL="862013" lvl="1">
              <a:spcBef>
                <a:spcPts val="600"/>
              </a:spcBef>
              <a:buFont typeface="Wingdings" panose="05000000000000000000" pitchFamily="2" charset="2"/>
              <a:buChar char="q"/>
            </a:pPr>
            <a:r>
              <a:rPr lang="en-US" altLang="en-US" dirty="0" smtClean="0"/>
              <a:t>Can you to continue to make contributions to the ABLE Account once it’s opened?</a:t>
            </a:r>
          </a:p>
          <a:p>
            <a:pPr marL="576263">
              <a:buFont typeface="+mj-lt"/>
              <a:buAutoNum type="arabicPeriod" startAt="2"/>
            </a:pPr>
            <a:r>
              <a:rPr lang="en-US" altLang="en-US" b="1" dirty="0" smtClean="0"/>
              <a:t>Fill in the worksheet on the next page to compare features of different plans if you determine you would like to open an ABLE Account. </a:t>
            </a:r>
            <a:endParaRPr lang="en-US" altLang="en-US" b="1"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24</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dirty="0" smtClean="0"/>
              <a:t>Tool: Setting up an ABLE Account</a:t>
            </a:r>
            <a:endParaRPr lang="en-US" dirty="0">
              <a:solidFill>
                <a:schemeClr val="accent2">
                  <a:lumMod val="50000"/>
                </a:schemeClr>
              </a:solidFill>
            </a:endParaRPr>
          </a:p>
        </p:txBody>
      </p:sp>
    </p:spTree>
    <p:extLst>
      <p:ext uri="{BB962C8B-B14F-4D97-AF65-F5344CB8AC3E}">
        <p14:creationId xmlns:p14="http://schemas.microsoft.com/office/powerpoint/2010/main" val="3275726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25</a:t>
            </a:fld>
            <a:endParaRPr lang="en-US" dirty="0"/>
          </a:p>
        </p:txBody>
      </p:sp>
      <p:sp>
        <p:nvSpPr>
          <p:cNvPr id="9" name="Title 8"/>
          <p:cNvSpPr>
            <a:spLocks noGrp="1"/>
          </p:cNvSpPr>
          <p:nvPr>
            <p:ph type="title"/>
          </p:nvPr>
        </p:nvSpPr>
        <p:spPr>
          <a:xfrm>
            <a:off x="553641" y="490537"/>
            <a:ext cx="8036720" cy="743347"/>
          </a:xfrm>
        </p:spPr>
        <p:txBody>
          <a:bodyPr/>
          <a:lstStyle/>
          <a:p>
            <a:r>
              <a:rPr lang="en-US" dirty="0"/>
              <a:t>Tool: </a:t>
            </a:r>
            <a:r>
              <a:rPr lang="en-US" dirty="0" smtClean="0"/>
              <a:t>Setting up an ABLE Account</a:t>
            </a:r>
            <a:endParaRPr lang="en-US" dirty="0">
              <a:solidFill>
                <a:srgbClr val="3B3C3E"/>
              </a:solidFill>
            </a:endParaRPr>
          </a:p>
        </p:txBody>
      </p:sp>
      <p:pic>
        <p:nvPicPr>
          <p:cNvPr id="5" name="Picture 4" descr="Image of a grid from the ABLE Tool worksheet. There are 3 columns: &quot;program feature,&quot; &quot;ABLE program 1,&quot; and ABLE program 2.&quot;&#10;&#10;There are 4 rows of program features:&#10;1) Where is this program?&#10;2) Who is the program administrator?&#10;3) Does this program provide extra benefits to in-state residents? If so, what are they?&#10;4) Are there state tax benefits for contributions made into the account? If so, what are they?">
            <a:extLst>
              <a:ext uri="{FF2B5EF4-FFF2-40B4-BE49-F238E27FC236}">
                <a16:creationId xmlns:a16="http://schemas.microsoft.com/office/drawing/2014/main" id="{1B16ED46-3FF5-4C99-9A89-B50D3A7CE61E}"/>
              </a:ext>
            </a:extLst>
          </p:cNvPr>
          <p:cNvPicPr>
            <a:picLocks noChangeAspect="1"/>
          </p:cNvPicPr>
          <p:nvPr/>
        </p:nvPicPr>
        <p:blipFill rotWithShape="1">
          <a:blip r:embed="rId3"/>
          <a:srcRect/>
          <a:stretch/>
        </p:blipFill>
        <p:spPr>
          <a:xfrm>
            <a:off x="531300" y="1471495"/>
            <a:ext cx="8081402" cy="4467554"/>
          </a:xfrm>
          <a:prstGeom prst="rect">
            <a:avLst/>
          </a:prstGeom>
        </p:spPr>
      </p:pic>
    </p:spTree>
    <p:extLst>
      <p:ext uri="{BB962C8B-B14F-4D97-AF65-F5344CB8AC3E}">
        <p14:creationId xmlns:p14="http://schemas.microsoft.com/office/powerpoint/2010/main" val="431984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3643" y="1221184"/>
            <a:ext cx="8036718" cy="4494940"/>
          </a:xfrm>
        </p:spPr>
        <p:txBody>
          <a:bodyPr>
            <a:normAutofit fontScale="92500" lnSpcReduction="20000"/>
          </a:bodyPr>
          <a:lstStyle/>
          <a:p>
            <a:pPr marL="0" indent="0">
              <a:buNone/>
            </a:pPr>
            <a:r>
              <a:rPr lang="en-US" altLang="en-US" dirty="0" smtClean="0"/>
              <a:t> </a:t>
            </a:r>
            <a:endParaRPr lang="en-US" altLang="en-US" sz="2400" dirty="0" smtClean="0"/>
          </a:p>
          <a:p>
            <a:pPr>
              <a:buFont typeface="Wingdings" panose="05000000000000000000" pitchFamily="2" charset="2"/>
              <a:buChar char="§"/>
            </a:pPr>
            <a:r>
              <a:rPr lang="en-US" altLang="en-US" sz="2800" dirty="0"/>
              <a:t>For many people with disabilities, tracking income may mean</a:t>
            </a:r>
            <a:r>
              <a:rPr lang="en-US" altLang="en-US" sz="2800" b="1" dirty="0"/>
              <a:t> tracking their benefits payments.</a:t>
            </a:r>
            <a:r>
              <a:rPr lang="en-US" altLang="en-US" sz="2800" dirty="0"/>
              <a:t> </a:t>
            </a:r>
          </a:p>
          <a:p>
            <a:pPr lvl="1">
              <a:buFont typeface="Arial" panose="020B0604020202020204" pitchFamily="34" charset="0"/>
              <a:buChar char="•"/>
            </a:pPr>
            <a:r>
              <a:rPr lang="en-US" altLang="en-US" sz="2800" b="1" dirty="0" smtClean="0"/>
              <a:t>Income</a:t>
            </a:r>
            <a:r>
              <a:rPr lang="en-US" altLang="en-US" sz="2800" b="1" dirty="0"/>
              <a:t>: </a:t>
            </a:r>
            <a:r>
              <a:rPr lang="en-US" altLang="en-US" sz="2800" dirty="0"/>
              <a:t>Regular income, irregular income, seasonal, one-time occurrences</a:t>
            </a:r>
          </a:p>
          <a:p>
            <a:pPr lvl="1">
              <a:buFont typeface="Arial" panose="020B0604020202020204" pitchFamily="34" charset="0"/>
              <a:buChar char="•"/>
            </a:pPr>
            <a:r>
              <a:rPr lang="en-US" altLang="en-US" sz="2800" b="1" dirty="0"/>
              <a:t>Benefits: </a:t>
            </a:r>
            <a:r>
              <a:rPr lang="en-US" altLang="en-US" sz="2800" dirty="0"/>
              <a:t>Supplemental Security Income (SSI), Social Security Disability Insurance (SSDI), others</a:t>
            </a:r>
          </a:p>
          <a:p>
            <a:pPr>
              <a:buFont typeface="Wingdings" panose="05000000000000000000" pitchFamily="2" charset="2"/>
              <a:buChar char="§"/>
            </a:pPr>
            <a:r>
              <a:rPr lang="en-US" altLang="en-US" sz="2800" dirty="0"/>
              <a:t>Visit the Social Security Administration at </a:t>
            </a:r>
            <a:r>
              <a:rPr lang="en-US" altLang="en-US" sz="2800" u="sng" dirty="0">
                <a:hlinkClick r:id="rId3"/>
              </a:rPr>
              <a:t>www.ssa.gov</a:t>
            </a:r>
            <a:r>
              <a:rPr lang="en-US" altLang="en-US" sz="2800" dirty="0"/>
              <a:t>.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26</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solidFill>
                  <a:srgbClr val="3B3C3E"/>
                </a:solidFill>
              </a:rPr>
              <a:t>Module 3: Tracking </a:t>
            </a:r>
            <a:r>
              <a:rPr lang="en-US" altLang="en-US" dirty="0" smtClean="0">
                <a:solidFill>
                  <a:srgbClr val="3B3C3E"/>
                </a:solidFill>
              </a:rPr>
              <a:t>Income </a:t>
            </a:r>
            <a:r>
              <a:rPr lang="en-US" altLang="en-US" dirty="0">
                <a:solidFill>
                  <a:srgbClr val="3B3C3E"/>
                </a:solidFill>
              </a:rPr>
              <a:t>and B</a:t>
            </a:r>
            <a:r>
              <a:rPr lang="en-US" altLang="en-US" dirty="0" smtClean="0">
                <a:solidFill>
                  <a:srgbClr val="3B3C3E"/>
                </a:solidFill>
              </a:rPr>
              <a:t>enefits</a:t>
            </a:r>
            <a:endParaRPr lang="en-US" dirty="0">
              <a:solidFill>
                <a:schemeClr val="accent2">
                  <a:lumMod val="50000"/>
                </a:schemeClr>
              </a:solidFill>
            </a:endParaRPr>
          </a:p>
        </p:txBody>
      </p:sp>
    </p:spTree>
    <p:extLst>
      <p:ext uri="{BB962C8B-B14F-4D97-AF65-F5344CB8AC3E}">
        <p14:creationId xmlns:p14="http://schemas.microsoft.com/office/powerpoint/2010/main" val="3582341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indent="-342900">
              <a:buFont typeface="Wingdings" panose="05000000000000000000" pitchFamily="2" charset="2"/>
              <a:buChar char="§"/>
            </a:pPr>
            <a:r>
              <a:rPr lang="en-US" altLang="en-US" b="1" dirty="0"/>
              <a:t>A first step </a:t>
            </a:r>
            <a:r>
              <a:rPr lang="en-US" altLang="en-US" dirty="0" smtClean="0"/>
              <a:t>is </a:t>
            </a:r>
            <a:r>
              <a:rPr lang="en-US" altLang="en-US" dirty="0"/>
              <a:t>tracking income and financial </a:t>
            </a:r>
            <a:r>
              <a:rPr lang="en-US" altLang="en-US" dirty="0" smtClean="0"/>
              <a:t>resources.</a:t>
            </a:r>
          </a:p>
          <a:p>
            <a:pPr indent="-342900">
              <a:buFont typeface="Wingdings" panose="05000000000000000000" pitchFamily="2" charset="2"/>
              <a:buChar char="§"/>
            </a:pPr>
            <a:r>
              <a:rPr lang="en-US" altLang="en-US" dirty="0" smtClean="0"/>
              <a:t>Use </a:t>
            </a:r>
            <a:r>
              <a:rPr lang="en-US" altLang="en-US" dirty="0"/>
              <a:t>this tool to help a person you serve understand the </a:t>
            </a:r>
            <a:r>
              <a:rPr lang="en-US" altLang="en-US" b="1" dirty="0"/>
              <a:t>amounts and timing of their financial resources and </a:t>
            </a:r>
            <a:r>
              <a:rPr lang="en-US" altLang="en-US" b="1" dirty="0" smtClean="0"/>
              <a:t>income</a:t>
            </a:r>
            <a:r>
              <a:rPr lang="en-US" altLang="en-US" dirty="0" smtClean="0"/>
              <a:t>.</a:t>
            </a:r>
          </a:p>
          <a:p>
            <a:pPr indent="-342900">
              <a:buFont typeface="Wingdings" panose="05000000000000000000" pitchFamily="2" charset="2"/>
              <a:buChar char="§"/>
            </a:pPr>
            <a:r>
              <a:rPr lang="en-US" altLang="en-US" dirty="0" smtClean="0"/>
              <a:t>Encourage </a:t>
            </a:r>
            <a:r>
              <a:rPr lang="en-US" altLang="en-US" dirty="0"/>
              <a:t>the person you serve to </a:t>
            </a:r>
            <a:r>
              <a:rPr lang="en-US" altLang="en-US" b="1" dirty="0"/>
              <a:t>track their income and financial resources </a:t>
            </a:r>
            <a:r>
              <a:rPr lang="en-US" altLang="en-US" dirty="0"/>
              <a:t>for a day, a week, two weeks, or a </a:t>
            </a:r>
            <a:r>
              <a:rPr lang="en-US" altLang="en-US" dirty="0" smtClean="0"/>
              <a:t>month.</a:t>
            </a:r>
          </a:p>
          <a:p>
            <a:pPr indent="-342900">
              <a:buFont typeface="Wingdings" panose="05000000000000000000" pitchFamily="2" charset="2"/>
              <a:buChar char="§"/>
            </a:pPr>
            <a:r>
              <a:rPr lang="en-US" altLang="en-US" b="1" dirty="0" smtClean="0"/>
              <a:t>It</a:t>
            </a:r>
            <a:r>
              <a:rPr lang="en-US" altLang="en-US" dirty="0" smtClean="0"/>
              <a:t> </a:t>
            </a:r>
            <a:r>
              <a:rPr lang="en-US" altLang="en-US" b="1" dirty="0"/>
              <a:t>may be the first time they understand </a:t>
            </a:r>
            <a:r>
              <a:rPr lang="en-US" altLang="en-US" dirty="0"/>
              <a:t>where they get their money and how much they have to work with. </a:t>
            </a:r>
            <a:endParaRPr lang="en-US" altLang="en-US" dirty="0" smtClean="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27</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solidFill>
                  <a:srgbClr val="3B3C3E"/>
                </a:solidFill>
              </a:rPr>
              <a:t>Using the </a:t>
            </a:r>
            <a:r>
              <a:rPr lang="en-US" altLang="en-US" dirty="0" smtClean="0">
                <a:solidFill>
                  <a:srgbClr val="3B3C3E"/>
                </a:solidFill>
              </a:rPr>
              <a:t>“Income </a:t>
            </a:r>
            <a:r>
              <a:rPr lang="en-US" altLang="en-US" dirty="0">
                <a:solidFill>
                  <a:srgbClr val="3B3C3E"/>
                </a:solidFill>
              </a:rPr>
              <a:t>and </a:t>
            </a:r>
            <a:r>
              <a:rPr lang="en-US" altLang="en-US" dirty="0" smtClean="0">
                <a:solidFill>
                  <a:srgbClr val="3B3C3E"/>
                </a:solidFill>
              </a:rPr>
              <a:t>benefits tracker”</a:t>
            </a:r>
            <a:endParaRPr lang="en-US" dirty="0">
              <a:solidFill>
                <a:schemeClr val="accent2">
                  <a:lumMod val="50000"/>
                </a:schemeClr>
              </a:solidFill>
            </a:endParaRPr>
          </a:p>
        </p:txBody>
      </p:sp>
    </p:spTree>
    <p:extLst>
      <p:ext uri="{BB962C8B-B14F-4D97-AF65-F5344CB8AC3E}">
        <p14:creationId xmlns:p14="http://schemas.microsoft.com/office/powerpoint/2010/main" val="2900118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marL="101600" indent="0">
              <a:buNone/>
            </a:pPr>
            <a:r>
              <a:rPr lang="en-US" b="1" dirty="0" smtClean="0"/>
              <a:t>What to do:</a:t>
            </a:r>
          </a:p>
          <a:p>
            <a:pPr marL="558800" indent="-457200">
              <a:buFont typeface="+mj-lt"/>
              <a:buAutoNum type="arabicPeriod"/>
            </a:pPr>
            <a:r>
              <a:rPr lang="en-US" sz="1800" dirty="0" smtClean="0"/>
              <a:t>Gather </a:t>
            </a:r>
            <a:r>
              <a:rPr lang="en-US" sz="1800" dirty="0"/>
              <a:t>all of your pay stubs, benefits statements, and records of electronic payments. </a:t>
            </a:r>
          </a:p>
          <a:p>
            <a:pPr marL="558800" indent="-457200">
              <a:buFont typeface="+mj-lt"/>
              <a:buAutoNum type="arabicPeriod"/>
            </a:pPr>
            <a:r>
              <a:rPr lang="en-US" sz="1800" dirty="0" smtClean="0"/>
              <a:t>Enter </a:t>
            </a:r>
            <a:r>
              <a:rPr lang="en-US" sz="1800" dirty="0"/>
              <a:t>the amount of income or benefits you receive next to the correct category in the appropriate week of the month.</a:t>
            </a:r>
          </a:p>
          <a:p>
            <a:pPr marL="101600" indent="0">
              <a:buNone/>
            </a:pPr>
            <a:endParaRPr lang="en-US" dirty="0"/>
          </a:p>
        </p:txBody>
      </p:sp>
      <p:sp>
        <p:nvSpPr>
          <p:cNvPr id="2" name="Title 1"/>
          <p:cNvSpPr>
            <a:spLocks noGrp="1"/>
          </p:cNvSpPr>
          <p:nvPr>
            <p:ph type="title"/>
          </p:nvPr>
        </p:nvSpPr>
        <p:spPr/>
        <p:txBody>
          <a:bodyPr/>
          <a:lstStyle/>
          <a:p>
            <a:r>
              <a:rPr lang="en-US" dirty="0" smtClean="0"/>
              <a:t>Tool: Income and benefits tracker</a:t>
            </a:r>
            <a:endParaRPr lang="en-US" dirty="0"/>
          </a:p>
        </p:txBody>
      </p:sp>
      <p:pic>
        <p:nvPicPr>
          <p:cNvPr id="6" name="Picture 5" descr="Screenshot of the &quot;Income and benefits tracker&quot; in Module 3, which can be found on page 67-68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826" y="1338549"/>
            <a:ext cx="4239705" cy="5497417"/>
          </a:xfrm>
          <a:prstGeom prst="rect">
            <a:avLst/>
          </a:prstGeom>
        </p:spPr>
      </p:pic>
    </p:spTree>
    <p:extLst>
      <p:ext uri="{BB962C8B-B14F-4D97-AF65-F5344CB8AC3E}">
        <p14:creationId xmlns:p14="http://schemas.microsoft.com/office/powerpoint/2010/main" val="995372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lnSpcReduction="10000"/>
          </a:bodyPr>
          <a:lstStyle/>
          <a:p>
            <a:pPr>
              <a:buFont typeface="Wingdings" panose="05000000000000000000" pitchFamily="2" charset="2"/>
              <a:buChar char="§"/>
            </a:pPr>
            <a:r>
              <a:rPr lang="en-US" altLang="en-US" dirty="0"/>
              <a:t>Use this tool to help a person with a disability </a:t>
            </a:r>
            <a:r>
              <a:rPr lang="en-US" altLang="en-US" b="1" dirty="0"/>
              <a:t>understand how earnings from work affect their SSI benefit</a:t>
            </a:r>
            <a:r>
              <a:rPr lang="en-US" altLang="en-US" dirty="0"/>
              <a:t>. </a:t>
            </a:r>
          </a:p>
          <a:p>
            <a:pPr>
              <a:buFont typeface="Wingdings" panose="05000000000000000000" pitchFamily="2" charset="2"/>
              <a:buChar char="§"/>
            </a:pPr>
            <a:r>
              <a:rPr lang="en-US" altLang="en-US" dirty="0"/>
              <a:t>Go through each point in the tool and </a:t>
            </a:r>
            <a:r>
              <a:rPr lang="en-US" altLang="en-US" b="1" dirty="0"/>
              <a:t>work out the math </a:t>
            </a:r>
            <a:r>
              <a:rPr lang="en-US" altLang="en-US" dirty="0"/>
              <a:t>with the person you are serving. </a:t>
            </a:r>
          </a:p>
          <a:p>
            <a:pPr>
              <a:buFont typeface="Wingdings" panose="05000000000000000000" pitchFamily="2" charset="2"/>
              <a:buChar char="§"/>
            </a:pPr>
            <a:r>
              <a:rPr lang="en-US" altLang="en-US" dirty="0"/>
              <a:t>First, </a:t>
            </a:r>
            <a:r>
              <a:rPr lang="en-US" altLang="en-US" b="1" dirty="0"/>
              <a:t>when a person earns money</a:t>
            </a:r>
            <a:r>
              <a:rPr lang="en-US" altLang="en-US" dirty="0"/>
              <a:t> through a job, they </a:t>
            </a:r>
            <a:r>
              <a:rPr lang="en-US" altLang="en-US" u="sng" dirty="0"/>
              <a:t>keep the first $85 of their pay without any impact on their SSI</a:t>
            </a:r>
            <a:r>
              <a:rPr lang="en-US" altLang="en-US" dirty="0"/>
              <a:t>. For </a:t>
            </a:r>
            <a:r>
              <a:rPr lang="en-US" altLang="en-US" b="1" dirty="0"/>
              <a:t>every dollar they earn after that, SSI drops by 50 cents</a:t>
            </a:r>
            <a:r>
              <a:rPr lang="en-US" altLang="en-US" dirty="0"/>
              <a:t>. </a:t>
            </a:r>
          </a:p>
          <a:p>
            <a:pPr>
              <a:buFont typeface="Wingdings" panose="05000000000000000000" pitchFamily="2" charset="2"/>
              <a:buChar char="§"/>
            </a:pPr>
            <a:r>
              <a:rPr lang="en-US" altLang="en-US" dirty="0"/>
              <a:t>Many people </a:t>
            </a:r>
            <a:r>
              <a:rPr lang="en-US" altLang="en-US" b="1" dirty="0"/>
              <a:t>think that getting paid at a job could result in stopping their SSI check, </a:t>
            </a:r>
            <a:r>
              <a:rPr lang="en-US" altLang="en-US" dirty="0"/>
              <a:t>but that is not necessarily true. </a:t>
            </a:r>
          </a:p>
          <a:p>
            <a:pPr>
              <a:buFont typeface="Wingdings" panose="05000000000000000000" pitchFamily="2" charset="2"/>
              <a:buChar char="§"/>
            </a:pPr>
            <a:r>
              <a:rPr lang="en-US" altLang="en-US" dirty="0"/>
              <a:t>In general, </a:t>
            </a:r>
            <a:r>
              <a:rPr lang="en-US" altLang="en-US" b="1" dirty="0"/>
              <a:t>the more a person works, the more they make overall</a:t>
            </a:r>
            <a:r>
              <a:rPr lang="en-US" altLang="en-US" dirty="0"/>
              <a:t>, even </a:t>
            </a:r>
            <a:r>
              <a:rPr lang="en-US" altLang="en-US" dirty="0" smtClean="0"/>
              <a:t>when receiving </a:t>
            </a:r>
            <a:r>
              <a:rPr lang="en-US" altLang="en-US" dirty="0"/>
              <a:t>SSI.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29</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solidFill>
                  <a:srgbClr val="3B3C3E"/>
                </a:solidFill>
              </a:rPr>
              <a:t>Using the </a:t>
            </a:r>
            <a:r>
              <a:rPr lang="en-US" altLang="en-US" dirty="0" smtClean="0">
                <a:solidFill>
                  <a:srgbClr val="3B3C3E"/>
                </a:solidFill>
              </a:rPr>
              <a:t>“SSI estimator” tool</a:t>
            </a:r>
            <a:endParaRPr lang="en-US" dirty="0">
              <a:solidFill>
                <a:schemeClr val="accent2">
                  <a:lumMod val="50000"/>
                </a:schemeClr>
              </a:solidFill>
            </a:endParaRPr>
          </a:p>
        </p:txBody>
      </p:sp>
    </p:spTree>
    <p:extLst>
      <p:ext uri="{BB962C8B-B14F-4D97-AF65-F5344CB8AC3E}">
        <p14:creationId xmlns:p14="http://schemas.microsoft.com/office/powerpoint/2010/main" val="113099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lvl="0">
              <a:buFont typeface="Wingdings" panose="05000000000000000000" pitchFamily="2" charset="2"/>
              <a:buChar char="§"/>
            </a:pPr>
            <a:r>
              <a:rPr lang="en-US" dirty="0"/>
              <a:t>Understand the content of </a:t>
            </a:r>
            <a:r>
              <a:rPr lang="en-US" b="1" dirty="0"/>
              <a:t>Focus on People with Disabilities</a:t>
            </a:r>
            <a:r>
              <a:rPr lang="en-US" b="1" i="1" dirty="0"/>
              <a:t> </a:t>
            </a:r>
            <a:r>
              <a:rPr lang="en-US" dirty="0"/>
              <a:t>and how it complements the </a:t>
            </a:r>
            <a:r>
              <a:rPr lang="en-US" b="1" dirty="0"/>
              <a:t>Your Money, Your Goals </a:t>
            </a:r>
            <a:r>
              <a:rPr lang="en-US" dirty="0"/>
              <a:t>toolkit.</a:t>
            </a:r>
          </a:p>
          <a:p>
            <a:pPr>
              <a:buFont typeface="Wingdings" panose="05000000000000000000" pitchFamily="2" charset="2"/>
              <a:buChar char="§"/>
            </a:pPr>
            <a:r>
              <a:rPr lang="en-US" dirty="0"/>
              <a:t>Know how to use the information and tools to help people with disabilities take steps to reach their financial goals.</a:t>
            </a:r>
          </a:p>
          <a:p>
            <a:pPr lvl="0">
              <a:buFont typeface="Wingdings" panose="05000000000000000000" pitchFamily="2" charset="2"/>
              <a:buChar char="§"/>
            </a:pPr>
            <a:r>
              <a:rPr lang="en-US" dirty="0"/>
              <a:t>Increased awareness of the </a:t>
            </a:r>
            <a:r>
              <a:rPr lang="en-US" dirty="0" smtClean="0"/>
              <a:t>Consumer </a:t>
            </a:r>
            <a:r>
              <a:rPr lang="en-US" dirty="0"/>
              <a:t>Financial </a:t>
            </a:r>
            <a:r>
              <a:rPr lang="en-US" dirty="0" smtClean="0"/>
              <a:t>Protection Bureau’s financial education resources</a:t>
            </a:r>
            <a:r>
              <a:rPr lang="en-US" dirty="0"/>
              <a:t>.</a:t>
            </a:r>
          </a:p>
          <a:p>
            <a:pPr>
              <a:buClr>
                <a:srgbClr val="43484E"/>
              </a:buClr>
            </a:pPr>
            <a:endParaRPr lang="en-US" dirty="0">
              <a:solidFill>
                <a:srgbClr val="3B3C3E"/>
              </a:solidFill>
            </a:endParaRP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a:t>
            </a:fld>
            <a:endParaRPr lang="en-US" dirty="0"/>
          </a:p>
        </p:txBody>
      </p:sp>
      <p:sp>
        <p:nvSpPr>
          <p:cNvPr id="6" name="Title 5"/>
          <p:cNvSpPr>
            <a:spLocks noGrp="1"/>
          </p:cNvSpPr>
          <p:nvPr>
            <p:ph type="title"/>
          </p:nvPr>
        </p:nvSpPr>
        <p:spPr>
          <a:xfrm>
            <a:off x="553641" y="477837"/>
            <a:ext cx="8036720" cy="743347"/>
          </a:xfrm>
        </p:spPr>
        <p:txBody>
          <a:bodyPr/>
          <a:lstStyle/>
          <a:p>
            <a:r>
              <a:rPr lang="en-US" dirty="0"/>
              <a:t>Training objectives</a:t>
            </a:r>
            <a:endParaRPr lang="en-US" dirty="0">
              <a:solidFill>
                <a:schemeClr val="accent2">
                  <a:lumMod val="50000"/>
                </a:schemeClr>
              </a:solidFill>
            </a:endParaRPr>
          </a:p>
        </p:txBody>
      </p:sp>
    </p:spTree>
    <p:extLst>
      <p:ext uri="{BB962C8B-B14F-4D97-AF65-F5344CB8AC3E}">
        <p14:creationId xmlns:p14="http://schemas.microsoft.com/office/powerpoint/2010/main" val="1819060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30</a:t>
            </a:fld>
            <a:endParaRPr lang="en-US" dirty="0"/>
          </a:p>
        </p:txBody>
      </p:sp>
      <p:sp>
        <p:nvSpPr>
          <p:cNvPr id="9" name="Title 8"/>
          <p:cNvSpPr>
            <a:spLocks noGrp="1"/>
          </p:cNvSpPr>
          <p:nvPr>
            <p:ph type="title"/>
          </p:nvPr>
        </p:nvSpPr>
        <p:spPr>
          <a:xfrm>
            <a:off x="553641" y="490537"/>
            <a:ext cx="8036720" cy="743347"/>
          </a:xfrm>
        </p:spPr>
        <p:txBody>
          <a:bodyPr/>
          <a:lstStyle/>
          <a:p>
            <a:r>
              <a:rPr lang="en-US" altLang="en-US" dirty="0"/>
              <a:t>Tool: SSI </a:t>
            </a:r>
            <a:r>
              <a:rPr lang="en-US" altLang="en-US" dirty="0" smtClean="0"/>
              <a:t>estimator</a:t>
            </a:r>
            <a:endParaRPr lang="en-US" dirty="0">
              <a:solidFill>
                <a:srgbClr val="3B3C3E"/>
              </a:solidFill>
            </a:endParaRPr>
          </a:p>
        </p:txBody>
      </p:sp>
      <p:pic>
        <p:nvPicPr>
          <p:cNvPr id="3" name="Picture 2" descr="Image is a screenshot of the top portion of the estimator tool. This section shows how to calculate the amount that will be taken from SSI if you work."/>
          <p:cNvPicPr>
            <a:picLocks noChangeAspect="1"/>
          </p:cNvPicPr>
          <p:nvPr/>
        </p:nvPicPr>
        <p:blipFill>
          <a:blip r:embed="rId3"/>
          <a:stretch>
            <a:fillRect/>
          </a:stretch>
        </p:blipFill>
        <p:spPr>
          <a:xfrm>
            <a:off x="314325" y="1996537"/>
            <a:ext cx="4294302" cy="3179897"/>
          </a:xfrm>
          <a:prstGeom prst="rect">
            <a:avLst/>
          </a:prstGeom>
        </p:spPr>
      </p:pic>
      <p:pic>
        <p:nvPicPr>
          <p:cNvPr id="4" name="Picture 3" descr="Image is a screenshot of the bottom portion of the estimator tool. This section shows how to calculate your new SSI amount if you work, and how to calculate the total amount you will take hom per moth if you work and receive SSI."/>
          <p:cNvPicPr>
            <a:picLocks noChangeAspect="1"/>
          </p:cNvPicPr>
          <p:nvPr/>
        </p:nvPicPr>
        <p:blipFill>
          <a:blip r:embed="rId4"/>
          <a:stretch>
            <a:fillRect/>
          </a:stretch>
        </p:blipFill>
        <p:spPr>
          <a:xfrm>
            <a:off x="4610621" y="2557220"/>
            <a:ext cx="4281127" cy="2619214"/>
          </a:xfrm>
          <a:prstGeom prst="rect">
            <a:avLst/>
          </a:prstGeom>
        </p:spPr>
      </p:pic>
    </p:spTree>
    <p:extLst>
      <p:ext uri="{BB962C8B-B14F-4D97-AF65-F5344CB8AC3E}">
        <p14:creationId xmlns:p14="http://schemas.microsoft.com/office/powerpoint/2010/main" val="204488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marL="0" indent="0">
              <a:buNone/>
            </a:pPr>
            <a:r>
              <a:rPr lang="en-US" altLang="en-US" b="1" dirty="0" smtClean="0"/>
              <a:t>Workforce </a:t>
            </a:r>
            <a:r>
              <a:rPr lang="en-US" altLang="en-US" b="1" dirty="0"/>
              <a:t>Investment Opportunity Act (WIOA)</a:t>
            </a:r>
            <a:r>
              <a:rPr lang="en-US" altLang="en-US" dirty="0"/>
              <a:t> </a:t>
            </a:r>
          </a:p>
          <a:p>
            <a:pPr marL="342900" indent="-342900">
              <a:buFont typeface="Wingdings" panose="05000000000000000000" pitchFamily="2" charset="2"/>
              <a:buChar char="§"/>
            </a:pPr>
            <a:r>
              <a:rPr lang="en-US" altLang="en-US" dirty="0" smtClean="0"/>
              <a:t>WIOA provides </a:t>
            </a:r>
            <a:r>
              <a:rPr lang="en-US" altLang="en-US" dirty="0"/>
              <a:t>opportunities for people with disabilities because </a:t>
            </a:r>
            <a:r>
              <a:rPr lang="en-US" altLang="en-US" b="1" dirty="0"/>
              <a:t>key provisions of the Act strengthen services to youth and adults with disabilities</a:t>
            </a:r>
            <a:r>
              <a:rPr lang="en-US" altLang="en-US" dirty="0"/>
              <a:t>. </a:t>
            </a:r>
          </a:p>
          <a:p>
            <a:pPr marL="0" indent="0">
              <a:buNone/>
            </a:pPr>
            <a:r>
              <a:rPr lang="en-US" altLang="en-US" b="1" dirty="0" smtClean="0"/>
              <a:t>The role of a representative </a:t>
            </a:r>
            <a:r>
              <a:rPr lang="en-US" altLang="en-US" b="1" dirty="0"/>
              <a:t>p</a:t>
            </a:r>
            <a:r>
              <a:rPr lang="en-US" altLang="en-US" b="1" dirty="0" smtClean="0"/>
              <a:t>ayee </a:t>
            </a:r>
            <a:endParaRPr lang="en-US" altLang="en-US" dirty="0"/>
          </a:p>
          <a:p>
            <a:pPr marL="342900" indent="-342900">
              <a:buFont typeface="Wingdings" panose="05000000000000000000" pitchFamily="2" charset="2"/>
              <a:buChar char="§"/>
            </a:pPr>
            <a:r>
              <a:rPr lang="en-US" altLang="en-US" dirty="0" smtClean="0"/>
              <a:t>A </a:t>
            </a:r>
            <a:r>
              <a:rPr lang="en-US" altLang="en-US" dirty="0"/>
              <a:t>representative payee is a person or an organization. The Social Security </a:t>
            </a:r>
            <a:r>
              <a:rPr lang="en-US" altLang="en-US" dirty="0" smtClean="0"/>
              <a:t>Administration may appoint </a:t>
            </a:r>
            <a:r>
              <a:rPr lang="en-US" altLang="en-US" dirty="0"/>
              <a:t>a payee to receive the Social Security or SSI benefits </a:t>
            </a:r>
            <a:r>
              <a:rPr lang="en-US" altLang="en-US" b="1" dirty="0"/>
              <a:t>for anyone who can’t manage or direct the management of their benefits. </a:t>
            </a:r>
            <a:endParaRPr lang="en-US" alt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31</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smtClean="0">
                <a:solidFill>
                  <a:srgbClr val="3B3C3E"/>
                </a:solidFill>
              </a:rPr>
              <a:t>Handouts with specialized information</a:t>
            </a:r>
            <a:endParaRPr lang="en-US" dirty="0">
              <a:solidFill>
                <a:schemeClr val="accent2">
                  <a:lumMod val="50000"/>
                </a:schemeClr>
              </a:solidFill>
            </a:endParaRPr>
          </a:p>
        </p:txBody>
      </p:sp>
    </p:spTree>
    <p:extLst>
      <p:ext uri="{BB962C8B-B14F-4D97-AF65-F5344CB8AC3E}">
        <p14:creationId xmlns:p14="http://schemas.microsoft.com/office/powerpoint/2010/main" val="42018998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849086" y="1549400"/>
            <a:ext cx="7445828" cy="4326746"/>
          </a:xfrm>
        </p:spPr>
        <p:txBody>
          <a:bodyPr>
            <a:normAutofit/>
          </a:bodyPr>
          <a:lstStyle/>
          <a:p>
            <a:pPr marL="0" indent="0">
              <a:lnSpc>
                <a:spcPts val="2800"/>
              </a:lnSpc>
              <a:spcBef>
                <a:spcPts val="1200"/>
              </a:spcBef>
              <a:spcAft>
                <a:spcPts val="600"/>
              </a:spcAft>
              <a:buNone/>
              <a:defRPr/>
            </a:pPr>
            <a:r>
              <a:rPr lang="en-US" b="1" dirty="0">
                <a:solidFill>
                  <a:srgbClr val="3B3C3E"/>
                </a:solidFill>
              </a:rPr>
              <a:t>Spending</a:t>
            </a:r>
          </a:p>
          <a:p>
            <a:pPr indent="-347472">
              <a:buFont typeface="Wingdings" charset="2"/>
              <a:buChar char="§"/>
              <a:defRPr/>
            </a:pPr>
            <a:r>
              <a:rPr lang="en-US" dirty="0">
                <a:solidFill>
                  <a:srgbClr val="3B3C3E"/>
                </a:solidFill>
              </a:rPr>
              <a:t>Money you use to pay for a wide range of basic needs, your financial obligations, and other things you may want.</a:t>
            </a:r>
          </a:p>
          <a:p>
            <a:pPr marL="0" indent="0">
              <a:buNone/>
              <a:defRPr/>
            </a:pPr>
            <a:endParaRPr lang="en-US" dirty="0">
              <a:solidFill>
                <a:srgbClr val="3B3C3E"/>
              </a:solidFill>
            </a:endParaRPr>
          </a:p>
          <a:p>
            <a:pPr marL="0" indent="0">
              <a:buNone/>
              <a:defRPr/>
            </a:pPr>
            <a:r>
              <a:rPr lang="en-US" altLang="en-US" b="1" dirty="0"/>
              <a:t>The way people use their money is often a reflection of their values</a:t>
            </a:r>
            <a:r>
              <a:rPr lang="en-US" altLang="en-US" dirty="0"/>
              <a:t>. When it comes to how the people you serve spend their money, it helps to </a:t>
            </a:r>
            <a:r>
              <a:rPr lang="en-US" altLang="en-US" b="1" dirty="0"/>
              <a:t>avoid implying your own personal values and judgement</a:t>
            </a:r>
            <a:r>
              <a:rPr lang="en-US" altLang="en-US" dirty="0"/>
              <a:t>.</a:t>
            </a:r>
            <a:endParaRPr 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32</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dirty="0">
                <a:solidFill>
                  <a:srgbClr val="3B3C3E"/>
                </a:solidFill>
                <a:latin typeface="Georgia" charset="0"/>
                <a:ea typeface="MS PGothic" charset="0"/>
              </a:rPr>
              <a:t>Module 4: Paying B</a:t>
            </a:r>
            <a:r>
              <a:rPr lang="en-US" dirty="0" smtClean="0">
                <a:solidFill>
                  <a:srgbClr val="3B3C3E"/>
                </a:solidFill>
                <a:latin typeface="Georgia" charset="0"/>
                <a:ea typeface="MS PGothic" charset="0"/>
              </a:rPr>
              <a:t>ills</a:t>
            </a:r>
            <a:endParaRPr lang="en-US" dirty="0">
              <a:solidFill>
                <a:schemeClr val="accent2">
                  <a:lumMod val="50000"/>
                </a:schemeClr>
              </a:solidFill>
            </a:endParaRPr>
          </a:p>
        </p:txBody>
      </p:sp>
    </p:spTree>
    <p:extLst>
      <p:ext uri="{BB962C8B-B14F-4D97-AF65-F5344CB8AC3E}">
        <p14:creationId xmlns:p14="http://schemas.microsoft.com/office/powerpoint/2010/main" val="2278715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marL="0" indent="0">
              <a:lnSpc>
                <a:spcPts val="2800"/>
              </a:lnSpc>
              <a:spcBef>
                <a:spcPts val="1200"/>
              </a:spcBef>
              <a:spcAft>
                <a:spcPts val="600"/>
              </a:spcAft>
              <a:buNone/>
              <a:defRPr/>
            </a:pPr>
            <a:r>
              <a:rPr lang="en-US" altLang="en-US" dirty="0"/>
              <a:t>Depending on circumstances, some people with disabilities may have had limited choices in how to spend their money:</a:t>
            </a:r>
            <a:endParaRPr lang="en-US" altLang="en-US" i="1" strike="sngStrike" dirty="0">
              <a:solidFill>
                <a:srgbClr val="FF0000"/>
              </a:solidFill>
            </a:endParaRPr>
          </a:p>
          <a:p>
            <a:pPr marL="857250" indent="-857250">
              <a:lnSpc>
                <a:spcPts val="2800"/>
              </a:lnSpc>
              <a:spcBef>
                <a:spcPts val="1200"/>
              </a:spcBef>
              <a:spcAft>
                <a:spcPts val="600"/>
              </a:spcAft>
              <a:buFont typeface="Wingdings" panose="05000000000000000000" pitchFamily="2" charset="2"/>
              <a:buChar char="§"/>
              <a:defRPr/>
            </a:pPr>
            <a:r>
              <a:rPr lang="en-US" altLang="en-US" dirty="0"/>
              <a:t>This could be because of age. </a:t>
            </a:r>
            <a:r>
              <a:rPr lang="en-US" altLang="en-US" dirty="0" smtClean="0"/>
              <a:t>For </a:t>
            </a:r>
            <a:r>
              <a:rPr lang="en-US" altLang="en-US" dirty="0"/>
              <a:t>example, if the person is a minor, a parent or guardian may play a role in financial decision making.  </a:t>
            </a:r>
          </a:p>
          <a:p>
            <a:pPr marL="857250" indent="-857250">
              <a:lnSpc>
                <a:spcPts val="2800"/>
              </a:lnSpc>
              <a:spcBef>
                <a:spcPts val="1200"/>
              </a:spcBef>
              <a:spcAft>
                <a:spcPts val="600"/>
              </a:spcAft>
              <a:buFont typeface="Wingdings" panose="05000000000000000000" pitchFamily="2" charset="2"/>
              <a:buChar char="§"/>
              <a:defRPr/>
            </a:pPr>
            <a:r>
              <a:rPr lang="en-US" altLang="en-US" dirty="0"/>
              <a:t>In other circumstances, a trustee, family member, or representative payee may play a role in financial decision making.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33</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dirty="0">
                <a:solidFill>
                  <a:srgbClr val="3B3C3E"/>
                </a:solidFill>
                <a:latin typeface="Georgia" charset="0"/>
                <a:ea typeface="MS PGothic" charset="0"/>
              </a:rPr>
              <a:t>Module 4 (continued)</a:t>
            </a:r>
            <a:endParaRPr lang="en-US" dirty="0">
              <a:solidFill>
                <a:schemeClr val="accent2">
                  <a:lumMod val="50000"/>
                </a:schemeClr>
              </a:solidFill>
            </a:endParaRPr>
          </a:p>
        </p:txBody>
      </p:sp>
    </p:spTree>
    <p:extLst>
      <p:ext uri="{BB962C8B-B14F-4D97-AF65-F5344CB8AC3E}">
        <p14:creationId xmlns:p14="http://schemas.microsoft.com/office/powerpoint/2010/main" val="4046100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a:bodyPr>
          <a:lstStyle/>
          <a:p>
            <a:pPr>
              <a:buFont typeface="Wingdings" panose="05000000000000000000" pitchFamily="2" charset="2"/>
              <a:buChar char="§"/>
            </a:pPr>
            <a:r>
              <a:rPr lang="en-US" altLang="en-US" dirty="0"/>
              <a:t>Use this tool to help a person you serve </a:t>
            </a:r>
            <a:r>
              <a:rPr lang="en-US" altLang="en-US" b="1" dirty="0"/>
              <a:t>understand how they spend their money</a:t>
            </a:r>
            <a:r>
              <a:rPr lang="en-US" altLang="en-US" dirty="0"/>
              <a:t>. </a:t>
            </a:r>
          </a:p>
          <a:p>
            <a:pPr>
              <a:buFont typeface="Wingdings" panose="05000000000000000000" pitchFamily="2" charset="2"/>
              <a:buChar char="§"/>
            </a:pPr>
            <a:r>
              <a:rPr lang="en-US" altLang="en-US" dirty="0"/>
              <a:t>Encourage the person you serve to </a:t>
            </a:r>
            <a:r>
              <a:rPr lang="en-US" altLang="en-US" b="1" dirty="0"/>
              <a:t>track their spending for a day, a week, two weeks, or a month</a:t>
            </a:r>
            <a:r>
              <a:rPr lang="en-US" altLang="en-US" dirty="0"/>
              <a:t>. </a:t>
            </a:r>
          </a:p>
          <a:p>
            <a:pPr>
              <a:buFont typeface="Wingdings" panose="05000000000000000000" pitchFamily="2" charset="2"/>
              <a:buChar char="§"/>
            </a:pPr>
            <a:r>
              <a:rPr lang="en-US" altLang="en-US" dirty="0"/>
              <a:t>With this information, they may </a:t>
            </a:r>
            <a:r>
              <a:rPr lang="en-US" altLang="en-US" b="1" dirty="0"/>
              <a:t>realize where their money goes</a:t>
            </a:r>
            <a:r>
              <a:rPr lang="en-US" altLang="en-US" dirty="0"/>
              <a:t> for the first time. </a:t>
            </a:r>
          </a:p>
          <a:p>
            <a:pPr>
              <a:buFont typeface="Wingdings" panose="05000000000000000000" pitchFamily="2" charset="2"/>
              <a:buChar char="§"/>
            </a:pPr>
            <a:r>
              <a:rPr lang="en-US" altLang="en-US" dirty="0"/>
              <a:t>They can then </a:t>
            </a:r>
            <a:r>
              <a:rPr lang="en-US" altLang="en-US" b="1" dirty="0"/>
              <a:t>make changes to how they spend their money</a:t>
            </a:r>
            <a:r>
              <a:rPr lang="en-US" altLang="en-US" dirty="0"/>
              <a:t>.</a:t>
            </a:r>
          </a:p>
          <a:p>
            <a:pPr>
              <a:buFont typeface="Wingdings" panose="05000000000000000000" pitchFamily="2" charset="2"/>
              <a:buChar char="§"/>
            </a:pPr>
            <a:r>
              <a:rPr lang="en-US" altLang="en-US" b="1" dirty="0"/>
              <a:t>The way a person tracks how they spend</a:t>
            </a:r>
            <a:r>
              <a:rPr lang="en-US" altLang="en-US" dirty="0"/>
              <a:t> their money and financial resources does not matter. They should </a:t>
            </a:r>
            <a:r>
              <a:rPr lang="en-US" altLang="en-US" b="1" dirty="0"/>
              <a:t>use whatever is most comfortable.</a:t>
            </a:r>
            <a:endParaRPr lang="en-US" alt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34</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dirty="0"/>
              <a:t>Using the </a:t>
            </a:r>
            <a:r>
              <a:rPr lang="en-US" dirty="0" smtClean="0"/>
              <a:t>“Spending tracker”</a:t>
            </a:r>
            <a:endParaRPr lang="en-US" dirty="0">
              <a:solidFill>
                <a:schemeClr val="accent2">
                  <a:lumMod val="50000"/>
                </a:schemeClr>
              </a:solidFill>
            </a:endParaRPr>
          </a:p>
        </p:txBody>
      </p:sp>
    </p:spTree>
    <p:extLst>
      <p:ext uri="{BB962C8B-B14F-4D97-AF65-F5344CB8AC3E}">
        <p14:creationId xmlns:p14="http://schemas.microsoft.com/office/powerpoint/2010/main" val="1442910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pPr marL="101600" indent="0">
              <a:buNone/>
            </a:pPr>
            <a:r>
              <a:rPr lang="en-US" sz="1800" b="1" dirty="0" smtClean="0"/>
              <a:t>What to do:</a:t>
            </a:r>
            <a:endParaRPr lang="en-US" sz="1800" b="1" dirty="0"/>
          </a:p>
          <a:p>
            <a:pPr>
              <a:buFont typeface="+mj-lt"/>
              <a:buAutoNum type="arabicPeriod"/>
            </a:pPr>
            <a:r>
              <a:rPr lang="en-US" sz="1600" dirty="0"/>
              <a:t>Get a small container or envelope. Every time you spend money, get a receipt and put it into the case or envelope. </a:t>
            </a:r>
            <a:endParaRPr lang="en-US" sz="1600" dirty="0" smtClean="0"/>
          </a:p>
          <a:p>
            <a:pPr>
              <a:buFont typeface="+mj-lt"/>
              <a:buAutoNum type="arabicPeriod"/>
            </a:pPr>
            <a:r>
              <a:rPr lang="en-US" sz="1600" dirty="0" smtClean="0"/>
              <a:t>Analyze </a:t>
            </a:r>
            <a:r>
              <a:rPr lang="en-US" sz="1600" dirty="0"/>
              <a:t>your spending. Go through your receipts and enter the total you spent in each category for each week. </a:t>
            </a:r>
            <a:endParaRPr lang="en-US" sz="1600" dirty="0" smtClean="0"/>
          </a:p>
          <a:p>
            <a:pPr>
              <a:buFont typeface="+mj-lt"/>
              <a:buAutoNum type="arabicPeriod"/>
            </a:pPr>
            <a:r>
              <a:rPr lang="en-US" sz="1600" dirty="0" smtClean="0"/>
              <a:t>Notice </a:t>
            </a:r>
            <a:r>
              <a:rPr lang="en-US" sz="1600" dirty="0"/>
              <a:t>trends. </a:t>
            </a:r>
            <a:r>
              <a:rPr lang="en-US" sz="1600" dirty="0" smtClean="0"/>
              <a:t>Identify </a:t>
            </a:r>
            <a:r>
              <a:rPr lang="en-US" sz="1600" dirty="0"/>
              <a:t>any areas you can eliminate or cut back on—these will generally be wants. </a:t>
            </a:r>
          </a:p>
          <a:p>
            <a:endParaRPr lang="en-US" sz="1600" dirty="0"/>
          </a:p>
        </p:txBody>
      </p:sp>
      <p:sp>
        <p:nvSpPr>
          <p:cNvPr id="2" name="Title 1"/>
          <p:cNvSpPr>
            <a:spLocks noGrp="1"/>
          </p:cNvSpPr>
          <p:nvPr>
            <p:ph type="title"/>
          </p:nvPr>
        </p:nvSpPr>
        <p:spPr/>
        <p:txBody>
          <a:bodyPr/>
          <a:lstStyle/>
          <a:p>
            <a:r>
              <a:rPr lang="en-US" dirty="0" smtClean="0"/>
              <a:t>Tool: Spending tracker</a:t>
            </a:r>
            <a:endParaRPr lang="en-US" dirty="0"/>
          </a:p>
        </p:txBody>
      </p:sp>
      <p:pic>
        <p:nvPicPr>
          <p:cNvPr id="10" name="Picture 9" descr="Screenshot of the &quot;Spending tracker&quot; in Module 4, which can be found on page 81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569" y="1327532"/>
            <a:ext cx="4286284" cy="5530468"/>
          </a:xfrm>
          <a:prstGeom prst="rect">
            <a:avLst/>
          </a:prstGeom>
        </p:spPr>
      </p:pic>
    </p:spTree>
    <p:extLst>
      <p:ext uri="{BB962C8B-B14F-4D97-AF65-F5344CB8AC3E}">
        <p14:creationId xmlns:p14="http://schemas.microsoft.com/office/powerpoint/2010/main" val="95749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indent="-342900">
              <a:buFont typeface="Wingdings" panose="05000000000000000000" pitchFamily="2" charset="2"/>
              <a:buChar char="§"/>
            </a:pPr>
            <a:r>
              <a:rPr lang="en-US" altLang="en-US" b="1" dirty="0"/>
              <a:t>Module 5:</a:t>
            </a:r>
            <a:r>
              <a:rPr lang="en-US" altLang="en-US" dirty="0"/>
              <a:t> </a:t>
            </a:r>
            <a:r>
              <a:rPr lang="en-US" altLang="en-US" b="1" dirty="0"/>
              <a:t>Getting through the </a:t>
            </a:r>
            <a:r>
              <a:rPr lang="en-US" altLang="en-US" b="1" dirty="0" smtClean="0"/>
              <a:t>Month </a:t>
            </a:r>
            <a:r>
              <a:rPr lang="en-US" altLang="en-US" dirty="0"/>
              <a:t>in the Your Money, Your Goals toolkit </a:t>
            </a:r>
            <a:r>
              <a:rPr lang="en-US" altLang="en-US" b="1" dirty="0"/>
              <a:t>brings together the income and spending trackers</a:t>
            </a:r>
            <a:r>
              <a:rPr lang="en-US" altLang="en-US" dirty="0"/>
              <a:t> from Modules 3 and 4 to help create a cash flow budget. </a:t>
            </a:r>
          </a:p>
          <a:p>
            <a:pPr indent="-342900">
              <a:buFont typeface="Wingdings" panose="05000000000000000000" pitchFamily="2" charset="2"/>
              <a:buChar char="§"/>
            </a:pPr>
            <a:r>
              <a:rPr lang="en-US" altLang="en-US" b="1" dirty="0"/>
              <a:t>The cash flow budget tools </a:t>
            </a:r>
            <a:r>
              <a:rPr lang="en-US" altLang="en-US" dirty="0"/>
              <a:t>let individuals see how much money comes in and where it goes out in spending. </a:t>
            </a:r>
          </a:p>
          <a:p>
            <a:pPr indent="-342900">
              <a:buFont typeface="Wingdings" panose="05000000000000000000" pitchFamily="2" charset="2"/>
              <a:buChar char="§"/>
            </a:pPr>
            <a:r>
              <a:rPr lang="en-US" altLang="en-US" dirty="0"/>
              <a:t>The tools also demonstrate </a:t>
            </a:r>
            <a:r>
              <a:rPr lang="en-US" altLang="en-US" b="1" dirty="0"/>
              <a:t>how people can make changes</a:t>
            </a:r>
            <a:r>
              <a:rPr lang="en-US" altLang="en-US" dirty="0"/>
              <a:t> in the timing of spending to ensure </a:t>
            </a:r>
            <a:r>
              <a:rPr lang="en-US" altLang="en-US" b="1" dirty="0"/>
              <a:t>financial resources and spending are balanced</a:t>
            </a:r>
            <a:r>
              <a:rPr lang="en-US" altLang="en-US" dirty="0"/>
              <a:t>.</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36</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dirty="0"/>
              <a:t>Module 5:</a:t>
            </a:r>
            <a:r>
              <a:rPr lang="en-US" b="1" dirty="0"/>
              <a:t> </a:t>
            </a:r>
            <a:r>
              <a:rPr lang="en-US" dirty="0"/>
              <a:t>Getting through the </a:t>
            </a:r>
            <a:r>
              <a:rPr lang="en-US" dirty="0" smtClean="0"/>
              <a:t>Month</a:t>
            </a:r>
            <a:endParaRPr lang="en-US" dirty="0">
              <a:solidFill>
                <a:schemeClr val="accent2">
                  <a:lumMod val="50000"/>
                </a:schemeClr>
              </a:solidFill>
            </a:endParaRPr>
          </a:p>
        </p:txBody>
      </p:sp>
    </p:spTree>
    <p:extLst>
      <p:ext uri="{BB962C8B-B14F-4D97-AF65-F5344CB8AC3E}">
        <p14:creationId xmlns:p14="http://schemas.microsoft.com/office/powerpoint/2010/main" val="24644505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3"/>
          </p:nvPr>
        </p:nvSpPr>
        <p:spPr>
          <a:xfrm>
            <a:off x="5667048" y="611365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37</a:t>
            </a:fld>
            <a:endParaRPr lang="en-US" dirty="0"/>
          </a:p>
        </p:txBody>
      </p:sp>
      <p:sp>
        <p:nvSpPr>
          <p:cNvPr id="9" name="Title 8" descr="This slide shows three large interlocking circles that are labeled as needs, wants and obligations. They overlap in the center of the slide.&#10;&#10;Smaller icons around the perimeter of the slide are used as examples of different types of expenses. Each has an icon and a word or phrase. In clockwise order, they include education and childcare, entertainment and personal care, cell phone, eating out (represented by a slice of pizza), debt payment, pets (represented by a pawprint), helping others (represented by a hand) and groceries and other supplies." title="Needs, wants, obligations"/>
          <p:cNvSpPr>
            <a:spLocks noGrp="1"/>
          </p:cNvSpPr>
          <p:nvPr>
            <p:ph type="title"/>
          </p:nvPr>
        </p:nvSpPr>
        <p:spPr>
          <a:xfrm>
            <a:off x="553641" y="405980"/>
            <a:ext cx="8036720" cy="743347"/>
          </a:xfrm>
        </p:spPr>
        <p:txBody>
          <a:bodyPr/>
          <a:lstStyle/>
          <a:p>
            <a:r>
              <a:rPr lang="en-US" altLang="en-US" dirty="0">
                <a:solidFill>
                  <a:srgbClr val="3B3C3E"/>
                </a:solidFill>
              </a:rPr>
              <a:t>Exercise: Needs, wants, obligations</a:t>
            </a:r>
            <a:endParaRPr lang="en-US" dirty="0">
              <a:solidFill>
                <a:srgbClr val="3B3C3E"/>
              </a:solidFill>
            </a:endParaRPr>
          </a:p>
        </p:txBody>
      </p:sp>
      <p:sp>
        <p:nvSpPr>
          <p:cNvPr id="2" name="Oval 1">
            <a:extLst>
              <a:ext uri="{FF2B5EF4-FFF2-40B4-BE49-F238E27FC236}">
                <a16:creationId xmlns:a16="http://schemas.microsoft.com/office/drawing/2014/main" id="{6B312E20-DEB0-4CDA-9EF5-2B9959B876A2}"/>
              </a:ext>
            </a:extLst>
          </p:cNvPr>
          <p:cNvSpPr/>
          <p:nvPr/>
        </p:nvSpPr>
        <p:spPr>
          <a:xfrm>
            <a:off x="3067468" y="1457190"/>
            <a:ext cx="3153232" cy="303334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6" name="Oval 5">
            <a:extLst>
              <a:ext uri="{FF2B5EF4-FFF2-40B4-BE49-F238E27FC236}">
                <a16:creationId xmlns:a16="http://schemas.microsoft.com/office/drawing/2014/main" id="{86876C3F-0D06-4175-9546-985AFFDAC7CC}"/>
              </a:ext>
            </a:extLst>
          </p:cNvPr>
          <p:cNvSpPr/>
          <p:nvPr/>
        </p:nvSpPr>
        <p:spPr>
          <a:xfrm>
            <a:off x="2075401" y="3028249"/>
            <a:ext cx="3153232" cy="303334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3B8794E-3C28-40FD-A8B0-F66E52AA70CD}"/>
              </a:ext>
            </a:extLst>
          </p:cNvPr>
          <p:cNvSpPr/>
          <p:nvPr/>
        </p:nvSpPr>
        <p:spPr>
          <a:xfrm>
            <a:off x="4059535" y="3028249"/>
            <a:ext cx="3153232" cy="3033346"/>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291458C-E055-46E2-A383-EE49BEFD8ACF}"/>
              </a:ext>
            </a:extLst>
          </p:cNvPr>
          <p:cNvSpPr txBox="1"/>
          <p:nvPr/>
        </p:nvSpPr>
        <p:spPr>
          <a:xfrm>
            <a:off x="3987546" y="2108276"/>
            <a:ext cx="1168910" cy="523220"/>
          </a:xfrm>
          <a:prstGeom prst="rect">
            <a:avLst/>
          </a:prstGeom>
          <a:noFill/>
          <a:ln w="28575">
            <a:solidFill>
              <a:schemeClr val="accent1">
                <a:lumMod val="75000"/>
              </a:schemeClr>
            </a:solidFill>
          </a:ln>
        </p:spPr>
        <p:txBody>
          <a:bodyPr wrap="none" rtlCol="0">
            <a:spAutoFit/>
          </a:bodyPr>
          <a:lstStyle/>
          <a:p>
            <a:r>
              <a:rPr lang="en-US" sz="2800" dirty="0">
                <a:solidFill>
                  <a:srgbClr val="3B3C3E"/>
                </a:solidFill>
                <a:latin typeface="Georgia"/>
                <a:ea typeface="Georgia"/>
                <a:cs typeface="Georgia"/>
                <a:sym typeface="Georgia"/>
              </a:rPr>
              <a:t>Needs</a:t>
            </a:r>
          </a:p>
        </p:txBody>
      </p:sp>
      <p:sp>
        <p:nvSpPr>
          <p:cNvPr id="10" name="TextBox 9">
            <a:extLst>
              <a:ext uri="{FF2B5EF4-FFF2-40B4-BE49-F238E27FC236}">
                <a16:creationId xmlns:a16="http://schemas.microsoft.com/office/drawing/2014/main" id="{18D60E0C-092C-493B-88F8-AE8421B81F9A}"/>
              </a:ext>
            </a:extLst>
          </p:cNvPr>
          <p:cNvSpPr txBox="1"/>
          <p:nvPr/>
        </p:nvSpPr>
        <p:spPr>
          <a:xfrm>
            <a:off x="5462070" y="4256006"/>
            <a:ext cx="1207382" cy="523220"/>
          </a:xfrm>
          <a:prstGeom prst="rect">
            <a:avLst/>
          </a:prstGeom>
          <a:noFill/>
          <a:ln w="38100">
            <a:solidFill>
              <a:schemeClr val="accent6">
                <a:lumMod val="75000"/>
              </a:schemeClr>
            </a:solidFill>
          </a:ln>
        </p:spPr>
        <p:txBody>
          <a:bodyPr wrap="none" rtlCol="0">
            <a:spAutoFit/>
          </a:bodyPr>
          <a:lstStyle/>
          <a:p>
            <a:r>
              <a:rPr lang="en-US" sz="2800" dirty="0">
                <a:solidFill>
                  <a:srgbClr val="3B3C3E"/>
                </a:solidFill>
                <a:latin typeface="Georgia"/>
                <a:ea typeface="Georgia"/>
                <a:cs typeface="Georgia"/>
              </a:rPr>
              <a:t>Wants</a:t>
            </a:r>
          </a:p>
        </p:txBody>
      </p:sp>
      <p:sp>
        <p:nvSpPr>
          <p:cNvPr id="11" name="TextBox 10">
            <a:extLst>
              <a:ext uri="{FF2B5EF4-FFF2-40B4-BE49-F238E27FC236}">
                <a16:creationId xmlns:a16="http://schemas.microsoft.com/office/drawing/2014/main" id="{B72A6ACA-0CB7-4A84-9ADB-D401C4BD6098}"/>
              </a:ext>
            </a:extLst>
          </p:cNvPr>
          <p:cNvSpPr txBox="1"/>
          <p:nvPr/>
        </p:nvSpPr>
        <p:spPr>
          <a:xfrm>
            <a:off x="2505617" y="4345128"/>
            <a:ext cx="2015295" cy="523220"/>
          </a:xfrm>
          <a:prstGeom prst="rect">
            <a:avLst/>
          </a:prstGeom>
          <a:noFill/>
          <a:ln w="28575">
            <a:solidFill>
              <a:schemeClr val="accent2">
                <a:lumMod val="75000"/>
              </a:schemeClr>
            </a:solidFill>
          </a:ln>
        </p:spPr>
        <p:txBody>
          <a:bodyPr wrap="none" rtlCol="0">
            <a:spAutoFit/>
          </a:bodyPr>
          <a:lstStyle/>
          <a:p>
            <a:r>
              <a:rPr lang="en-US" sz="2800" dirty="0">
                <a:solidFill>
                  <a:srgbClr val="3B3C3E"/>
                </a:solidFill>
                <a:latin typeface="Georgia"/>
                <a:ea typeface="Georgia"/>
                <a:cs typeface="Georgia"/>
              </a:rPr>
              <a:t>Obligations</a:t>
            </a:r>
          </a:p>
        </p:txBody>
      </p:sp>
      <p:pic>
        <p:nvPicPr>
          <p:cNvPr id="12" name="Picture 11"/>
          <p:cNvPicPr>
            <a:picLocks noChangeAspect="1"/>
          </p:cNvPicPr>
          <p:nvPr/>
        </p:nvPicPr>
        <p:blipFill>
          <a:blip r:embed="rId4"/>
          <a:stretch>
            <a:fillRect/>
          </a:stretch>
        </p:blipFill>
        <p:spPr>
          <a:xfrm>
            <a:off x="883304" y="1611971"/>
            <a:ext cx="2177353" cy="689721"/>
          </a:xfrm>
          <a:prstGeom prst="rect">
            <a:avLst/>
          </a:prstGeom>
        </p:spPr>
      </p:pic>
      <p:pic>
        <p:nvPicPr>
          <p:cNvPr id="14" name="Picture 13"/>
          <p:cNvPicPr>
            <a:picLocks noChangeAspect="1"/>
          </p:cNvPicPr>
          <p:nvPr/>
        </p:nvPicPr>
        <p:blipFill>
          <a:blip r:embed="rId5"/>
          <a:stretch>
            <a:fillRect/>
          </a:stretch>
        </p:blipFill>
        <p:spPr>
          <a:xfrm>
            <a:off x="225714" y="4600630"/>
            <a:ext cx="1792218" cy="680765"/>
          </a:xfrm>
          <a:prstGeom prst="rect">
            <a:avLst/>
          </a:prstGeom>
        </p:spPr>
      </p:pic>
      <p:pic>
        <p:nvPicPr>
          <p:cNvPr id="18" name="Picture 17"/>
          <p:cNvPicPr>
            <a:picLocks noChangeAspect="1"/>
          </p:cNvPicPr>
          <p:nvPr/>
        </p:nvPicPr>
        <p:blipFill>
          <a:blip r:embed="rId6"/>
          <a:stretch>
            <a:fillRect/>
          </a:stretch>
        </p:blipFill>
        <p:spPr>
          <a:xfrm>
            <a:off x="7231899" y="4936172"/>
            <a:ext cx="1810791" cy="690445"/>
          </a:xfrm>
          <a:prstGeom prst="rect">
            <a:avLst/>
          </a:prstGeom>
        </p:spPr>
      </p:pic>
      <p:pic>
        <p:nvPicPr>
          <p:cNvPr id="21" name="Picture 20"/>
          <p:cNvPicPr>
            <a:picLocks noChangeAspect="1"/>
          </p:cNvPicPr>
          <p:nvPr/>
        </p:nvPicPr>
        <p:blipFill>
          <a:blip r:embed="rId7"/>
          <a:stretch>
            <a:fillRect/>
          </a:stretch>
        </p:blipFill>
        <p:spPr>
          <a:xfrm>
            <a:off x="562096" y="3606507"/>
            <a:ext cx="1318751" cy="701463"/>
          </a:xfrm>
          <a:prstGeom prst="rect">
            <a:avLst/>
          </a:prstGeom>
        </p:spPr>
      </p:pic>
      <p:pic>
        <p:nvPicPr>
          <p:cNvPr id="30" name="Picture 29"/>
          <p:cNvPicPr>
            <a:picLocks noChangeAspect="1"/>
          </p:cNvPicPr>
          <p:nvPr/>
        </p:nvPicPr>
        <p:blipFill>
          <a:blip r:embed="rId8"/>
          <a:stretch>
            <a:fillRect/>
          </a:stretch>
        </p:blipFill>
        <p:spPr>
          <a:xfrm>
            <a:off x="6502260" y="2564034"/>
            <a:ext cx="2481909" cy="587434"/>
          </a:xfrm>
          <a:prstGeom prst="rect">
            <a:avLst/>
          </a:prstGeom>
        </p:spPr>
      </p:pic>
      <p:pic>
        <p:nvPicPr>
          <p:cNvPr id="27" name="Picture 26"/>
          <p:cNvPicPr>
            <a:picLocks noChangeAspect="1"/>
          </p:cNvPicPr>
          <p:nvPr/>
        </p:nvPicPr>
        <p:blipFill>
          <a:blip r:embed="rId9"/>
          <a:stretch>
            <a:fillRect/>
          </a:stretch>
        </p:blipFill>
        <p:spPr>
          <a:xfrm>
            <a:off x="6220700" y="1480457"/>
            <a:ext cx="1806135" cy="740645"/>
          </a:xfrm>
          <a:prstGeom prst="rect">
            <a:avLst/>
          </a:prstGeom>
        </p:spPr>
      </p:pic>
      <p:pic>
        <p:nvPicPr>
          <p:cNvPr id="31" name="Picture 30"/>
          <p:cNvPicPr>
            <a:picLocks noChangeAspect="1"/>
          </p:cNvPicPr>
          <p:nvPr/>
        </p:nvPicPr>
        <p:blipFill>
          <a:blip r:embed="rId10"/>
          <a:stretch>
            <a:fillRect/>
          </a:stretch>
        </p:blipFill>
        <p:spPr>
          <a:xfrm>
            <a:off x="7248288" y="3500121"/>
            <a:ext cx="1794402" cy="849980"/>
          </a:xfrm>
          <a:prstGeom prst="rect">
            <a:avLst/>
          </a:prstGeom>
        </p:spPr>
      </p:pic>
      <p:pic>
        <p:nvPicPr>
          <p:cNvPr id="32" name="Picture 31"/>
          <p:cNvPicPr>
            <a:picLocks noChangeAspect="1"/>
          </p:cNvPicPr>
          <p:nvPr/>
        </p:nvPicPr>
        <p:blipFill>
          <a:blip r:embed="rId11"/>
          <a:stretch>
            <a:fillRect/>
          </a:stretch>
        </p:blipFill>
        <p:spPr>
          <a:xfrm>
            <a:off x="534606" y="2543878"/>
            <a:ext cx="1971011" cy="710856"/>
          </a:xfrm>
          <a:prstGeom prst="rect">
            <a:avLst/>
          </a:prstGeom>
        </p:spPr>
      </p:pic>
    </p:spTree>
    <p:extLst>
      <p:ext uri="{BB962C8B-B14F-4D97-AF65-F5344CB8AC3E}">
        <p14:creationId xmlns:p14="http://schemas.microsoft.com/office/powerpoint/2010/main" val="312074321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ashreg.wav"/>
          </p:stSnd>
        </p:sndAc>
      </p:transition>
    </mc:Choice>
    <mc:Fallback xmlns="">
      <p:transition spd="slow">
        <p:sndAc>
          <p:stSnd>
            <p:snd r:embed="rId12" name="cashreg.wav"/>
          </p:stSnd>
        </p:sndAc>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indent="-342900">
              <a:buFont typeface="Wingdings" panose="05000000000000000000" pitchFamily="2" charset="2"/>
              <a:buChar char="§"/>
            </a:pPr>
            <a:r>
              <a:rPr lang="en-US" altLang="en-US" dirty="0"/>
              <a:t>Budgeting can help a person with </a:t>
            </a:r>
            <a:r>
              <a:rPr lang="en-US" altLang="en-US" dirty="0" smtClean="0"/>
              <a:t>or </a:t>
            </a:r>
            <a:r>
              <a:rPr lang="en-US" altLang="en-US" dirty="0"/>
              <a:t>without disabilities </a:t>
            </a:r>
            <a:r>
              <a:rPr lang="en-US" altLang="en-US" b="1" dirty="0"/>
              <a:t>gain and maintain control over their money</a:t>
            </a:r>
            <a:r>
              <a:rPr lang="en-US" altLang="en-US" dirty="0"/>
              <a:t>. </a:t>
            </a:r>
          </a:p>
          <a:p>
            <a:pPr indent="-342900">
              <a:buFont typeface="Wingdings" panose="05000000000000000000" pitchFamily="2" charset="2"/>
              <a:buChar char="§"/>
            </a:pPr>
            <a:r>
              <a:rPr lang="en-US" altLang="en-US" dirty="0"/>
              <a:t>Module 5 provides </a:t>
            </a:r>
            <a:r>
              <a:rPr lang="en-US" altLang="en-US" b="1" dirty="0"/>
              <a:t>information and tools to help people make plans to get through the month</a:t>
            </a:r>
            <a:r>
              <a:rPr lang="en-US" altLang="en-US" dirty="0"/>
              <a:t> – pay for all of their living expenses, bills, financial obligations, and other uses of income or financial resources, including saving. </a:t>
            </a:r>
          </a:p>
          <a:p>
            <a:pPr indent="-342900">
              <a:buFont typeface="Wingdings" panose="05000000000000000000" pitchFamily="2" charset="2"/>
              <a:buChar char="§"/>
            </a:pPr>
            <a:r>
              <a:rPr lang="en-US" altLang="en-US" b="1" dirty="0"/>
              <a:t>For a person living on a fixed-income</a:t>
            </a:r>
            <a:r>
              <a:rPr lang="en-US" altLang="en-US" dirty="0"/>
              <a:t>, a monthly budget can help them manage their income, benefits, and plan for their expenses.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38</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dirty="0"/>
              <a:t>Module 5 (continued)</a:t>
            </a:r>
            <a:endParaRPr lang="en-US" dirty="0">
              <a:solidFill>
                <a:schemeClr val="accent2">
                  <a:lumMod val="50000"/>
                </a:schemeClr>
              </a:solidFill>
            </a:endParaRPr>
          </a:p>
        </p:txBody>
      </p:sp>
    </p:spTree>
    <p:extLst>
      <p:ext uri="{BB962C8B-B14F-4D97-AF65-F5344CB8AC3E}">
        <p14:creationId xmlns:p14="http://schemas.microsoft.com/office/powerpoint/2010/main" val="843489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indent="-342900">
              <a:buFont typeface="Wingdings" panose="05000000000000000000" pitchFamily="2" charset="2"/>
              <a:buChar char="§"/>
            </a:pPr>
            <a:r>
              <a:rPr lang="en-US" altLang="en-US" b="1" dirty="0"/>
              <a:t>Using a monthly budget can be empowering</a:t>
            </a:r>
            <a:r>
              <a:rPr lang="en-US" altLang="en-US" dirty="0"/>
              <a:t>. It can help a person plan</a:t>
            </a:r>
            <a:r>
              <a:rPr lang="en-US" altLang="en-US" b="1" dirty="0"/>
              <a:t> </a:t>
            </a:r>
            <a:r>
              <a:rPr lang="en-US" altLang="en-US" dirty="0"/>
              <a:t>how to use their financial resources to support themselves and their family and save for their future.</a:t>
            </a:r>
          </a:p>
          <a:p>
            <a:pPr indent="-342900">
              <a:buFont typeface="Wingdings" panose="05000000000000000000" pitchFamily="2" charset="2"/>
              <a:buChar char="§"/>
            </a:pPr>
            <a:r>
              <a:rPr lang="en-US" altLang="en-US" dirty="0"/>
              <a:t>This tool can be used to help </a:t>
            </a:r>
            <a:r>
              <a:rPr lang="en-US" altLang="en-US" b="1" dirty="0"/>
              <a:t>manage their income and benefits and plan for expenses</a:t>
            </a:r>
            <a:r>
              <a:rPr lang="en-US" altLang="en-US" dirty="0"/>
              <a:t>. </a:t>
            </a:r>
          </a:p>
          <a:p>
            <a:pPr indent="-342900">
              <a:buFont typeface="Wingdings" panose="05000000000000000000" pitchFamily="2" charset="2"/>
              <a:buChar char="§"/>
            </a:pPr>
            <a:r>
              <a:rPr lang="en-US" altLang="en-US" b="1" dirty="0"/>
              <a:t>Start by asking </a:t>
            </a:r>
            <a:r>
              <a:rPr lang="en-US" altLang="en-US" dirty="0"/>
              <a:t>about a person’s monthly income, benefits, and expenses. </a:t>
            </a:r>
          </a:p>
          <a:p>
            <a:pPr indent="-342900">
              <a:buFont typeface="Wingdings" panose="05000000000000000000" pitchFamily="2" charset="2"/>
              <a:buChar char="§"/>
            </a:pPr>
            <a:r>
              <a:rPr lang="en-US" altLang="en-US" dirty="0"/>
              <a:t>Once these questions are answered,</a:t>
            </a:r>
            <a:r>
              <a:rPr lang="en-US" altLang="en-US" b="1" dirty="0"/>
              <a:t> the information can be used to create a simple monthly budget.</a:t>
            </a:r>
            <a:r>
              <a:rPr lang="en-US" altLang="en-US" dirty="0"/>
              <a:t>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39</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dirty="0"/>
              <a:t>Using the </a:t>
            </a:r>
            <a:r>
              <a:rPr lang="en-US" dirty="0" smtClean="0"/>
              <a:t>“Monthly budget” tool</a:t>
            </a:r>
            <a:endParaRPr lang="en-US" dirty="0">
              <a:solidFill>
                <a:schemeClr val="accent2">
                  <a:lumMod val="50000"/>
                </a:schemeClr>
              </a:solidFill>
            </a:endParaRPr>
          </a:p>
        </p:txBody>
      </p:sp>
    </p:spTree>
    <p:extLst>
      <p:ext uri="{BB962C8B-B14F-4D97-AF65-F5344CB8AC3E}">
        <p14:creationId xmlns:p14="http://schemas.microsoft.com/office/powerpoint/2010/main" val="1475273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912" y="2363674"/>
            <a:ext cx="7309556" cy="880064"/>
          </a:xfrm>
        </p:spPr>
        <p:txBody>
          <a:bodyPr/>
          <a:lstStyle/>
          <a:p>
            <a:r>
              <a:rPr lang="en-US" dirty="0" smtClean="0">
                <a:solidFill>
                  <a:srgbClr val="101820"/>
                </a:solidFill>
              </a:rPr>
              <a:t>The CFPB</a:t>
            </a:r>
            <a:endParaRPr lang="en-US" dirty="0">
              <a:solidFill>
                <a:srgbClr val="101820"/>
              </a:solidFill>
            </a:endParaRPr>
          </a:p>
        </p:txBody>
      </p:sp>
      <p:sp>
        <p:nvSpPr>
          <p:cNvPr id="7" name="Subtitle 6"/>
          <p:cNvSpPr>
            <a:spLocks noGrp="1"/>
          </p:cNvSpPr>
          <p:nvPr>
            <p:ph type="subTitle" idx="1"/>
          </p:nvPr>
        </p:nvSpPr>
        <p:spPr>
          <a:xfrm>
            <a:off x="572912" y="3434312"/>
            <a:ext cx="7309555" cy="2527090"/>
          </a:xfrm>
        </p:spPr>
        <p:txBody>
          <a:bodyPr/>
          <a:lstStyle/>
          <a:p>
            <a:r>
              <a:rPr lang="en-US" sz="3000" dirty="0" smtClean="0">
                <a:solidFill>
                  <a:srgbClr val="43484E"/>
                </a:solidFill>
              </a:rPr>
              <a:t>An introduction to the Consumer Financial Protection Bureau</a:t>
            </a:r>
            <a:endParaRPr lang="en-US" sz="3000" dirty="0">
              <a:solidFill>
                <a:srgbClr val="43484E"/>
              </a:solidFill>
            </a:endParaRPr>
          </a:p>
          <a:p>
            <a:endParaRPr 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4</a:t>
            </a:fld>
            <a:endParaRPr lang="en-US" dirty="0"/>
          </a:p>
        </p:txBody>
      </p:sp>
    </p:spTree>
    <p:extLst>
      <p:ext uri="{BB962C8B-B14F-4D97-AF65-F5344CB8AC3E}">
        <p14:creationId xmlns:p14="http://schemas.microsoft.com/office/powerpoint/2010/main" val="3179190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40</a:t>
            </a:fld>
            <a:endParaRPr lang="en-US" dirty="0"/>
          </a:p>
        </p:txBody>
      </p:sp>
      <p:sp>
        <p:nvSpPr>
          <p:cNvPr id="9" name="Title 8"/>
          <p:cNvSpPr>
            <a:spLocks noGrp="1"/>
          </p:cNvSpPr>
          <p:nvPr>
            <p:ph type="title"/>
          </p:nvPr>
        </p:nvSpPr>
        <p:spPr>
          <a:xfrm>
            <a:off x="553641" y="490537"/>
            <a:ext cx="8036720" cy="743347"/>
          </a:xfrm>
        </p:spPr>
        <p:txBody>
          <a:bodyPr/>
          <a:lstStyle/>
          <a:p>
            <a:r>
              <a:rPr lang="en-US" dirty="0"/>
              <a:t>Tool: Monthly </a:t>
            </a:r>
            <a:r>
              <a:rPr lang="en-US" dirty="0" smtClean="0"/>
              <a:t>budget</a:t>
            </a:r>
            <a:endParaRPr lang="en-US" dirty="0">
              <a:solidFill>
                <a:srgbClr val="3B3C3E"/>
              </a:solidFill>
            </a:endParaRPr>
          </a:p>
        </p:txBody>
      </p:sp>
      <p:pic>
        <p:nvPicPr>
          <p:cNvPr id="3" name="Picture 2" descr="Image of the monthly budget tool from page 43 in the guide."/>
          <p:cNvPicPr>
            <a:picLocks noChangeAspect="1"/>
          </p:cNvPicPr>
          <p:nvPr/>
        </p:nvPicPr>
        <p:blipFill>
          <a:blip r:embed="rId3"/>
          <a:stretch>
            <a:fillRect/>
          </a:stretch>
        </p:blipFill>
        <p:spPr>
          <a:xfrm>
            <a:off x="3390961" y="1419170"/>
            <a:ext cx="3956668" cy="5255873"/>
          </a:xfrm>
          <a:prstGeom prst="rect">
            <a:avLst/>
          </a:prstGeom>
        </p:spPr>
      </p:pic>
    </p:spTree>
    <p:extLst>
      <p:ext uri="{BB962C8B-B14F-4D97-AF65-F5344CB8AC3E}">
        <p14:creationId xmlns:p14="http://schemas.microsoft.com/office/powerpoint/2010/main" val="6403931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flow</a:t>
            </a:r>
            <a:endParaRPr lang="en-US" dirty="0"/>
          </a:p>
        </p:txBody>
      </p:sp>
      <p:sp>
        <p:nvSpPr>
          <p:cNvPr id="3" name="Text Placeholder 2"/>
          <p:cNvSpPr>
            <a:spLocks noGrp="1"/>
          </p:cNvSpPr>
          <p:nvPr>
            <p:ph type="body" idx="1"/>
          </p:nvPr>
        </p:nvSpPr>
        <p:spPr/>
        <p:txBody>
          <a:bodyPr/>
          <a:lstStyle/>
          <a:p>
            <a:pPr lvl="0"/>
            <a:r>
              <a:rPr lang="en-US" dirty="0"/>
              <a:t>What is a cash flow budget?</a:t>
            </a:r>
          </a:p>
          <a:p>
            <a:pPr lvl="0"/>
            <a:r>
              <a:rPr lang="en-US" dirty="0"/>
              <a:t>How is it different from a regular budget?</a:t>
            </a:r>
          </a:p>
          <a:p>
            <a:pPr lvl="0"/>
            <a:r>
              <a:rPr lang="en-US" dirty="0"/>
              <a:t>What do you think may be the benefit of this approach?</a:t>
            </a:r>
          </a:p>
        </p:txBody>
      </p:sp>
    </p:spTree>
    <p:extLst>
      <p:ext uri="{BB962C8B-B14F-4D97-AF65-F5344CB8AC3E}">
        <p14:creationId xmlns:p14="http://schemas.microsoft.com/office/powerpoint/2010/main" val="3866227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Creating a cash flow budget</a:t>
            </a:r>
            <a:endParaRPr lang="en-US" dirty="0"/>
          </a:p>
        </p:txBody>
      </p:sp>
      <p:pic>
        <p:nvPicPr>
          <p:cNvPr id="4" name="Picture 3" descr="Screenshot from page 100 in the toolkit shows how a cash flow budget works. This chart shows columns for five weeks. Participants will start by entering the beginning balance at the top row of week 1, and will enter inflows and outflows for each week. The sum at the bottom of each column, will show the balance at the end of each week. The ending balance from week 1 will become the beginning balance for we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641" y="1461779"/>
            <a:ext cx="7673672" cy="4522415"/>
          </a:xfrm>
          <a:prstGeom prst="rect">
            <a:avLst/>
          </a:prstGeom>
        </p:spPr>
      </p:pic>
    </p:spTree>
    <p:extLst>
      <p:ext uri="{BB962C8B-B14F-4D97-AF65-F5344CB8AC3E}">
        <p14:creationId xmlns:p14="http://schemas.microsoft.com/office/powerpoint/2010/main" val="3651219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cash flow: Scenario overview</a:t>
            </a:r>
            <a:endParaRPr lang="en-US" dirty="0"/>
          </a:p>
        </p:txBody>
      </p:sp>
      <p:sp>
        <p:nvSpPr>
          <p:cNvPr id="3" name="Text Placeholder 2"/>
          <p:cNvSpPr>
            <a:spLocks noGrp="1"/>
          </p:cNvSpPr>
          <p:nvPr>
            <p:ph type="body" idx="1"/>
          </p:nvPr>
        </p:nvSpPr>
        <p:spPr/>
        <p:txBody>
          <a:bodyPr/>
          <a:lstStyle/>
          <a:p>
            <a:pPr lvl="0"/>
            <a:r>
              <a:rPr lang="en-US" dirty="0"/>
              <a:t>Rafael is a single parent with two children. </a:t>
            </a:r>
          </a:p>
          <a:p>
            <a:pPr lvl="0"/>
            <a:r>
              <a:rPr lang="en-US" dirty="0"/>
              <a:t>He is often late with his rent and other bills, because he does not have the money when he needs it. </a:t>
            </a:r>
          </a:p>
          <a:p>
            <a:pPr lvl="0"/>
            <a:r>
              <a:rPr lang="en-US" dirty="0"/>
              <a:t>After tracking his spending, he developed a cash flow budget with an educator at a parenting class he takes through Cooperative Extension in his community.</a:t>
            </a:r>
          </a:p>
          <a:p>
            <a:pPr lvl="0"/>
            <a:r>
              <a:rPr lang="en-US" dirty="0"/>
              <a:t>Using the cash flow, make some recommendations to Rafael so he can make ends meet.</a:t>
            </a:r>
          </a:p>
          <a:p>
            <a:endParaRPr lang="en-US" dirty="0"/>
          </a:p>
        </p:txBody>
      </p:sp>
    </p:spTree>
    <p:extLst>
      <p:ext uri="{BB962C8B-B14F-4D97-AF65-F5344CB8AC3E}">
        <p14:creationId xmlns:p14="http://schemas.microsoft.com/office/powerpoint/2010/main" val="2008572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3640" y="245608"/>
            <a:ext cx="8036720" cy="743347"/>
          </a:xfrm>
        </p:spPr>
        <p:txBody>
          <a:bodyPr/>
          <a:lstStyle/>
          <a:p>
            <a:r>
              <a:rPr lang="en-US" dirty="0" smtClean="0"/>
              <a:t>Managing cash flow scenario</a:t>
            </a:r>
            <a:endParaRPr lang="en-US" dirty="0"/>
          </a:p>
        </p:txBody>
      </p:sp>
      <p:graphicFrame>
        <p:nvGraphicFramePr>
          <p:cNvPr id="4" name="Object 4" descr="Example table showing cash flow budget for 4 weeks with items including beginning balance, sources of cash, uses of cash and balance for week"/>
          <p:cNvGraphicFramePr>
            <a:graphicFrameLocks noChangeAspect="1"/>
          </p:cNvGraphicFramePr>
          <p:nvPr>
            <p:extLst>
              <p:ext uri="{D42A27DB-BD31-4B8C-83A1-F6EECF244321}">
                <p14:modId xmlns:p14="http://schemas.microsoft.com/office/powerpoint/2010/main" val="3882191092"/>
              </p:ext>
            </p:extLst>
          </p:nvPr>
        </p:nvGraphicFramePr>
        <p:xfrm>
          <a:off x="249752" y="1164475"/>
          <a:ext cx="8644497" cy="4807592"/>
        </p:xfrm>
        <a:graphic>
          <a:graphicData uri="http://schemas.openxmlformats.org/presentationml/2006/ole">
            <mc:AlternateContent xmlns:mc="http://schemas.openxmlformats.org/markup-compatibility/2006">
              <mc:Choice xmlns:v="urn:schemas-microsoft-com:vml" Requires="v">
                <p:oleObj spid="_x0000_s1085" name="Worksheet" r:id="rId4" imgW="8813800" imgH="5651500" progId="Excel.Sheet.12">
                  <p:embed/>
                </p:oleObj>
              </mc:Choice>
              <mc:Fallback>
                <p:oleObj name="Worksheet" r:id="rId4" imgW="8813800" imgH="5651500" progId="Excel.Sheet.12">
                  <p:embed/>
                  <p:pic>
                    <p:nvPicPr>
                      <p:cNvPr id="4" name="Object 4" descr="Example table showing cash flow budget for 4 weeks with items including beginning balance, sources of cash, uses of cash and balance for week"/>
                      <p:cNvPicPr>
                        <a:picLocks noChangeAspect="1" noChangeArrowheads="1"/>
                      </p:cNvPicPr>
                      <p:nvPr/>
                    </p:nvPicPr>
                    <p:blipFill>
                      <a:blip r:embed="rId5"/>
                      <a:srcRect/>
                      <a:stretch>
                        <a:fillRect/>
                      </a:stretch>
                    </p:blipFill>
                    <p:spPr bwMode="auto">
                      <a:xfrm>
                        <a:off x="249752" y="1164475"/>
                        <a:ext cx="8644497" cy="480759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179026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Cash flow analysis</a:t>
            </a:r>
            <a:endParaRPr lang="en-US" dirty="0"/>
          </a:p>
        </p:txBody>
      </p:sp>
      <p:sp>
        <p:nvSpPr>
          <p:cNvPr id="4" name="Text Placeholder 3"/>
          <p:cNvSpPr>
            <a:spLocks noGrp="1"/>
          </p:cNvSpPr>
          <p:nvPr>
            <p:ph type="body" idx="1"/>
          </p:nvPr>
        </p:nvSpPr>
        <p:spPr/>
        <p:txBody>
          <a:bodyPr/>
          <a:lstStyle/>
          <a:p>
            <a:pPr marL="546100" lvl="0" indent="-457200">
              <a:buFont typeface="+mj-lt"/>
              <a:buAutoNum type="arabicPeriod"/>
            </a:pPr>
            <a:r>
              <a:rPr lang="en-US" dirty="0"/>
              <a:t>When does Rafael run out of money?</a:t>
            </a:r>
          </a:p>
          <a:p>
            <a:pPr marL="546100" lvl="0" indent="-457200">
              <a:buFont typeface="+mj-lt"/>
              <a:buAutoNum type="arabicPeriod"/>
            </a:pPr>
            <a:r>
              <a:rPr lang="en-US" dirty="0"/>
              <a:t>What can he do (or try to do) to better match the timing of his income and his expenses? Develop a prioritized list.</a:t>
            </a:r>
          </a:p>
          <a:p>
            <a:pPr marL="546100" lvl="0" indent="-457200">
              <a:buFont typeface="+mj-lt"/>
              <a:buAutoNum type="arabicPeriod"/>
            </a:pPr>
            <a:r>
              <a:rPr lang="en-US" dirty="0"/>
              <a:t>How does the SNAP benefit factor into the cash flow?</a:t>
            </a:r>
          </a:p>
          <a:p>
            <a:pPr marL="546100" lvl="0" indent="-457200">
              <a:buFont typeface="+mj-lt"/>
              <a:buAutoNum type="arabicPeriod"/>
            </a:pPr>
            <a:r>
              <a:rPr lang="en-US" dirty="0"/>
              <a:t>The next month is not included in the example. What will Rafael’s situation be at the beginning of next month? How much cash will he have? What bills will he have? What should he do now to prepare for the following month?</a:t>
            </a:r>
          </a:p>
          <a:p>
            <a:pPr marL="88900" indent="0">
              <a:buNone/>
            </a:pPr>
            <a:endParaRPr lang="en-US" dirty="0"/>
          </a:p>
        </p:txBody>
      </p:sp>
    </p:spTree>
    <p:extLst>
      <p:ext uri="{BB962C8B-B14F-4D97-AF65-F5344CB8AC3E}">
        <p14:creationId xmlns:p14="http://schemas.microsoft.com/office/powerpoint/2010/main" val="1612659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62131" y="1534113"/>
            <a:ext cx="8036719" cy="4326746"/>
          </a:xfrm>
        </p:spPr>
        <p:txBody>
          <a:bodyPr>
            <a:normAutofit/>
          </a:bodyPr>
          <a:lstStyle/>
          <a:p>
            <a:pPr>
              <a:buFont typeface="Wingdings" panose="05000000000000000000" pitchFamily="2" charset="2"/>
              <a:buChar char="§"/>
            </a:pPr>
            <a:r>
              <a:rPr lang="en-US" sz="2200" b="1" dirty="0">
                <a:solidFill>
                  <a:srgbClr val="3B3C3E"/>
                </a:solidFill>
                <a:latin typeface="Georgia" charset="0"/>
                <a:ea typeface="MS PGothic" charset="0"/>
              </a:rPr>
              <a:t>What is debt?</a:t>
            </a:r>
          </a:p>
          <a:p>
            <a:pPr lvl="1">
              <a:buFont typeface="Arial" panose="020B0604020202020204" pitchFamily="34" charset="0"/>
              <a:buChar char="•"/>
            </a:pPr>
            <a:r>
              <a:rPr lang="en-US" sz="2200" dirty="0">
                <a:solidFill>
                  <a:srgbClr val="3B3C3E"/>
                </a:solidFill>
                <a:latin typeface="Georgia" charset="0"/>
                <a:ea typeface="MS PGothic" charset="0"/>
              </a:rPr>
              <a:t>Money you owe.</a:t>
            </a:r>
          </a:p>
          <a:p>
            <a:pPr lvl="1">
              <a:buFont typeface="Arial" panose="020B0604020202020204" pitchFamily="34" charset="0"/>
              <a:buChar char="•"/>
            </a:pPr>
            <a:r>
              <a:rPr lang="en-US" sz="2200" dirty="0">
                <a:solidFill>
                  <a:srgbClr val="3B3C3E"/>
                </a:solidFill>
                <a:latin typeface="Georgia" charset="0"/>
                <a:ea typeface="MS PGothic" charset="0"/>
              </a:rPr>
              <a:t>Debt is a liability.</a:t>
            </a:r>
          </a:p>
          <a:p>
            <a:pPr marL="457200" lvl="1" indent="0">
              <a:buNone/>
            </a:pPr>
            <a:endParaRPr lang="en-US" sz="2200" dirty="0">
              <a:solidFill>
                <a:srgbClr val="3B3C3E"/>
              </a:solidFill>
              <a:latin typeface="Georgia" charset="0"/>
              <a:ea typeface="MS PGothic" charset="0"/>
            </a:endParaRPr>
          </a:p>
          <a:p>
            <a:pPr>
              <a:buFont typeface="Wingdings" panose="05000000000000000000" pitchFamily="2" charset="2"/>
              <a:buChar char="§"/>
            </a:pPr>
            <a:r>
              <a:rPr lang="en-US" sz="2200" b="1" dirty="0">
                <a:solidFill>
                  <a:srgbClr val="3B3C3E"/>
                </a:solidFill>
                <a:latin typeface="Georgia" charset="0"/>
                <a:ea typeface="MS PGothic" charset="0"/>
              </a:rPr>
              <a:t>How is debt different from credit? For our purposes…</a:t>
            </a:r>
          </a:p>
          <a:p>
            <a:pPr lvl="1">
              <a:buFont typeface="Arial" panose="020B0604020202020204" pitchFamily="34" charset="0"/>
              <a:buChar char="•"/>
            </a:pPr>
            <a:r>
              <a:rPr lang="en-US" sz="2200" dirty="0">
                <a:solidFill>
                  <a:srgbClr val="3B3C3E"/>
                </a:solidFill>
                <a:latin typeface="Georgia" charset="0"/>
                <a:ea typeface="MS PGothic" charset="0"/>
              </a:rPr>
              <a:t>Credit is the ability to borrow money.</a:t>
            </a:r>
          </a:p>
          <a:p>
            <a:pPr lvl="1">
              <a:buFont typeface="Arial" panose="020B0604020202020204" pitchFamily="34" charset="0"/>
              <a:buChar char="•"/>
            </a:pPr>
            <a:r>
              <a:rPr lang="en-US" sz="2200" dirty="0">
                <a:solidFill>
                  <a:srgbClr val="3B3C3E"/>
                </a:solidFill>
                <a:latin typeface="Georgia" charset="0"/>
                <a:ea typeface="MS PGothic" charset="0"/>
              </a:rPr>
              <a:t>Debt can be the result of using credit.</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46</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solidFill>
                  <a:srgbClr val="3B3C3E"/>
                </a:solidFill>
              </a:rPr>
              <a:t>Module 6: Dealing with D</a:t>
            </a:r>
            <a:r>
              <a:rPr lang="en-US" altLang="en-US" dirty="0" smtClean="0">
                <a:solidFill>
                  <a:srgbClr val="3B3C3E"/>
                </a:solidFill>
              </a:rPr>
              <a:t>ebt</a:t>
            </a:r>
            <a:endParaRPr lang="en-US" dirty="0">
              <a:solidFill>
                <a:schemeClr val="accent2">
                  <a:lumMod val="50000"/>
                </a:schemeClr>
              </a:solidFill>
            </a:endParaRPr>
          </a:p>
        </p:txBody>
      </p:sp>
    </p:spTree>
    <p:extLst>
      <p:ext uri="{BB962C8B-B14F-4D97-AF65-F5344CB8AC3E}">
        <p14:creationId xmlns:p14="http://schemas.microsoft.com/office/powerpoint/2010/main" val="12430955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3643" y="1378488"/>
            <a:ext cx="8036719" cy="4326746"/>
          </a:xfrm>
        </p:spPr>
        <p:txBody>
          <a:bodyPr>
            <a:noAutofit/>
          </a:bodyPr>
          <a:lstStyle/>
          <a:p>
            <a:pPr indent="-342900">
              <a:spcBef>
                <a:spcPts val="600"/>
              </a:spcBef>
              <a:buFont typeface="Wingdings" panose="05000000000000000000" pitchFamily="2" charset="2"/>
              <a:buChar char="§"/>
            </a:pPr>
            <a:r>
              <a:rPr lang="en-US" altLang="en-US" b="1" dirty="0"/>
              <a:t>Understanding debt, how to manage it, and how to reduce </a:t>
            </a:r>
            <a:r>
              <a:rPr lang="en-US" altLang="en-US" b="1" dirty="0" smtClean="0"/>
              <a:t>it</a:t>
            </a:r>
            <a:r>
              <a:rPr lang="en-US" altLang="en-US" dirty="0" smtClean="0"/>
              <a:t> </a:t>
            </a:r>
            <a:r>
              <a:rPr lang="en-US" altLang="en-US" dirty="0"/>
              <a:t>are important components of financial empowerment. </a:t>
            </a:r>
          </a:p>
          <a:p>
            <a:pPr indent="-342900">
              <a:spcBef>
                <a:spcPts val="600"/>
              </a:spcBef>
              <a:buFont typeface="Wingdings" panose="05000000000000000000" pitchFamily="2" charset="2"/>
              <a:buChar char="§"/>
            </a:pPr>
            <a:r>
              <a:rPr lang="en-US" altLang="en-US" dirty="0"/>
              <a:t>Debt, however, is </a:t>
            </a:r>
            <a:r>
              <a:rPr lang="en-US" altLang="en-US" b="1" dirty="0"/>
              <a:t>a reality for many people with and without disabilities</a:t>
            </a:r>
            <a:r>
              <a:rPr lang="en-US" altLang="en-US" dirty="0"/>
              <a:t>. </a:t>
            </a:r>
          </a:p>
          <a:p>
            <a:pPr indent="-342900">
              <a:spcBef>
                <a:spcPts val="600"/>
              </a:spcBef>
              <a:buFont typeface="Wingdings" panose="05000000000000000000" pitchFamily="2" charset="2"/>
              <a:buChar char="§"/>
            </a:pPr>
            <a:r>
              <a:rPr lang="en-US" altLang="en-US" b="1" dirty="0"/>
              <a:t>People with disabilities may have debt related to</a:t>
            </a:r>
            <a:r>
              <a:rPr lang="en-US" altLang="en-US" dirty="0"/>
              <a:t>:</a:t>
            </a:r>
          </a:p>
          <a:p>
            <a:pPr lvl="1">
              <a:spcBef>
                <a:spcPts val="600"/>
              </a:spcBef>
              <a:buFont typeface="Arial" panose="020B0604020202020204" pitchFamily="34" charset="0"/>
              <a:buChar char="•"/>
            </a:pPr>
            <a:r>
              <a:rPr lang="en-US" altLang="en-US" sz="2000" dirty="0"/>
              <a:t>Paying for medical bills and assistive technology</a:t>
            </a:r>
          </a:p>
          <a:p>
            <a:pPr lvl="1">
              <a:spcBef>
                <a:spcPts val="600"/>
              </a:spcBef>
              <a:buFont typeface="Arial" panose="020B0604020202020204" pitchFamily="34" charset="0"/>
              <a:buChar char="•"/>
            </a:pPr>
            <a:r>
              <a:rPr lang="en-US" altLang="en-US" sz="2000" dirty="0"/>
              <a:t>Buying, rehabilitating, adapting, or repairing a home</a:t>
            </a:r>
          </a:p>
          <a:p>
            <a:pPr lvl="1">
              <a:spcBef>
                <a:spcPts val="600"/>
              </a:spcBef>
              <a:buFont typeface="Arial" panose="020B0604020202020204" pitchFamily="34" charset="0"/>
              <a:buChar char="•"/>
            </a:pPr>
            <a:r>
              <a:rPr lang="en-US" altLang="en-US" sz="2000" dirty="0"/>
              <a:t>Buying a car or truck or adapting it</a:t>
            </a:r>
          </a:p>
          <a:p>
            <a:pPr lvl="1">
              <a:spcBef>
                <a:spcPts val="600"/>
              </a:spcBef>
              <a:buFont typeface="Arial" panose="020B0604020202020204" pitchFamily="34" charset="0"/>
              <a:buChar char="•"/>
            </a:pPr>
            <a:r>
              <a:rPr lang="en-US" altLang="en-US" sz="2000" dirty="0"/>
              <a:t>Starting a business</a:t>
            </a:r>
          </a:p>
          <a:p>
            <a:pPr lvl="1">
              <a:spcBef>
                <a:spcPts val="600"/>
              </a:spcBef>
              <a:buFont typeface="Arial" panose="020B0604020202020204" pitchFamily="34" charset="0"/>
              <a:buChar char="•"/>
            </a:pPr>
            <a:r>
              <a:rPr lang="en-US" altLang="en-US" sz="2000" dirty="0"/>
              <a:t>Getting themselves or their children education and training</a:t>
            </a:r>
          </a:p>
          <a:p>
            <a:pPr lvl="1">
              <a:spcBef>
                <a:spcPts val="600"/>
              </a:spcBef>
              <a:buFont typeface="Arial" panose="020B0604020202020204" pitchFamily="34" charset="0"/>
              <a:buChar char="•"/>
            </a:pPr>
            <a:r>
              <a:rPr lang="en-US" altLang="en-US" sz="2000" dirty="0"/>
              <a:t>Emergency expenses</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47</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solidFill>
                  <a:srgbClr val="3B3C3E"/>
                </a:solidFill>
              </a:rPr>
              <a:t>Module 6 (continued)</a:t>
            </a:r>
            <a:endParaRPr lang="en-US" dirty="0">
              <a:solidFill>
                <a:schemeClr val="accent2">
                  <a:lumMod val="50000"/>
                </a:schemeClr>
              </a:solidFill>
            </a:endParaRPr>
          </a:p>
        </p:txBody>
      </p:sp>
    </p:spTree>
    <p:extLst>
      <p:ext uri="{BB962C8B-B14F-4D97-AF65-F5344CB8AC3E}">
        <p14:creationId xmlns:p14="http://schemas.microsoft.com/office/powerpoint/2010/main" val="29949616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Debt action plan</a:t>
            </a:r>
            <a:endParaRPr lang="en-US" dirty="0"/>
          </a:p>
        </p:txBody>
      </p:sp>
      <p:sp>
        <p:nvSpPr>
          <p:cNvPr id="3" name="Text Placeholder 2"/>
          <p:cNvSpPr>
            <a:spLocks noGrp="1"/>
          </p:cNvSpPr>
          <p:nvPr>
            <p:ph type="body" idx="1"/>
          </p:nvPr>
        </p:nvSpPr>
        <p:spPr/>
        <p:txBody>
          <a:bodyPr/>
          <a:lstStyle/>
          <a:p>
            <a:pPr lvl="0"/>
            <a:r>
              <a:rPr lang="en-US" sz="2400" dirty="0"/>
              <a:t>The two ways to reduce debt:</a:t>
            </a:r>
          </a:p>
          <a:p>
            <a:pPr lvl="1"/>
            <a:r>
              <a:rPr lang="en-US" dirty="0"/>
              <a:t>Pay smallest debt first</a:t>
            </a:r>
          </a:p>
          <a:p>
            <a:pPr lvl="1"/>
            <a:r>
              <a:rPr lang="en-US" dirty="0"/>
              <a:t>Pay highest interest rate first</a:t>
            </a:r>
          </a:p>
          <a:p>
            <a:pPr lvl="0"/>
            <a:r>
              <a:rPr lang="en-US" sz="2400" dirty="0"/>
              <a:t>Consider the pros and cons of each.</a:t>
            </a:r>
          </a:p>
        </p:txBody>
      </p:sp>
      <p:pic>
        <p:nvPicPr>
          <p:cNvPr id="4" name="Picture 3"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358" y="4123957"/>
            <a:ext cx="2991101" cy="1120072"/>
          </a:xfrm>
          <a:prstGeom prst="rect">
            <a:avLst/>
          </a:prstGeom>
        </p:spPr>
      </p:pic>
      <p:pic>
        <p:nvPicPr>
          <p:cNvPr id="5" name="Picture 4"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885" y="4162141"/>
            <a:ext cx="2825637" cy="1081888"/>
          </a:xfrm>
          <a:prstGeom prst="rect">
            <a:avLst/>
          </a:prstGeom>
        </p:spPr>
      </p:pic>
    </p:spTree>
    <p:extLst>
      <p:ext uri="{BB962C8B-B14F-4D97-AF65-F5344CB8AC3E}">
        <p14:creationId xmlns:p14="http://schemas.microsoft.com/office/powerpoint/2010/main" val="25242509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a:buFont typeface="Wingdings" panose="05000000000000000000" pitchFamily="2" charset="2"/>
              <a:buChar char="§"/>
            </a:pPr>
            <a:r>
              <a:rPr lang="en-US" altLang="en-US" dirty="0" smtClean="0"/>
              <a:t>Many students with and without disabilities borrow money to pay for tuition, books, and other expenses.  After an individual graduates and begins to pay off student loans, they have </a:t>
            </a:r>
            <a:r>
              <a:rPr lang="en-US" altLang="en-US" b="1" dirty="0" smtClean="0"/>
              <a:t>many repayment options</a:t>
            </a:r>
            <a:r>
              <a:rPr lang="en-US" altLang="en-US" dirty="0" smtClean="0"/>
              <a:t>.  </a:t>
            </a:r>
          </a:p>
          <a:p>
            <a:pPr indent="-342900">
              <a:buFont typeface="Wingdings" panose="05000000000000000000" pitchFamily="2" charset="2"/>
              <a:buChar char="§"/>
            </a:pPr>
            <a:r>
              <a:rPr lang="en-US" altLang="en-US" dirty="0" smtClean="0"/>
              <a:t>Student </a:t>
            </a:r>
            <a:r>
              <a:rPr lang="en-US" altLang="en-US" dirty="0"/>
              <a:t>loan borrowers with </a:t>
            </a:r>
            <a:r>
              <a:rPr lang="en-US" altLang="en-US" b="1" dirty="0"/>
              <a:t>total and permanent disabilities </a:t>
            </a:r>
            <a:r>
              <a:rPr lang="en-US" altLang="en-US" dirty="0"/>
              <a:t>have the right to have their entire federal student loan balance forgiven</a:t>
            </a:r>
            <a:r>
              <a:rPr lang="en-US" altLang="en-US" b="1" dirty="0"/>
              <a:t>. This loan forgiveness occurs through process called TPD discharge.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49</a:t>
            </a:fld>
            <a:endParaRPr lang="en-US" dirty="0"/>
          </a:p>
        </p:txBody>
      </p:sp>
      <p:sp>
        <p:nvSpPr>
          <p:cNvPr id="6" name="Title 5"/>
          <p:cNvSpPr>
            <a:spLocks noGrp="1"/>
          </p:cNvSpPr>
          <p:nvPr>
            <p:ph type="title"/>
          </p:nvPr>
        </p:nvSpPr>
        <p:spPr>
          <a:xfrm>
            <a:off x="553641" y="657232"/>
            <a:ext cx="8036720" cy="743347"/>
          </a:xfrm>
        </p:spPr>
        <p:txBody>
          <a:bodyPr>
            <a:normAutofit fontScale="90000"/>
          </a:bodyPr>
          <a:lstStyle/>
          <a:p>
            <a:r>
              <a:rPr lang="en-US" altLang="en-US" dirty="0" smtClean="0"/>
              <a:t>Handout: Total and Permanent Disability (TPD) Discharge</a:t>
            </a:r>
            <a:r>
              <a:rPr lang="en-US" altLang="en-US" b="1" dirty="0"/>
              <a:t/>
            </a:r>
            <a:br>
              <a:rPr lang="en-US" altLang="en-US" b="1" dirty="0"/>
            </a:br>
            <a:endParaRPr lang="en-US" dirty="0">
              <a:solidFill>
                <a:schemeClr val="accent2">
                  <a:lumMod val="50000"/>
                </a:schemeClr>
              </a:solidFill>
            </a:endParaRPr>
          </a:p>
        </p:txBody>
      </p:sp>
    </p:spTree>
    <p:extLst>
      <p:ext uri="{BB962C8B-B14F-4D97-AF65-F5344CB8AC3E}">
        <p14:creationId xmlns:p14="http://schemas.microsoft.com/office/powerpoint/2010/main" val="31488038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CFPB’s mission and vision</a:t>
            </a:r>
            <a:endParaRPr lang="en-US" dirty="0"/>
          </a:p>
        </p:txBody>
      </p:sp>
      <p:sp>
        <p:nvSpPr>
          <p:cNvPr id="30" name="object 16"/>
          <p:cNvSpPr txBox="1"/>
          <p:nvPr/>
        </p:nvSpPr>
        <p:spPr>
          <a:xfrm>
            <a:off x="3886200" y="1649789"/>
            <a:ext cx="1371600" cy="319959"/>
          </a:xfrm>
          <a:prstGeom prst="rect">
            <a:avLst/>
          </a:prstGeom>
        </p:spPr>
        <p:txBody>
          <a:bodyPr vert="horz" wrap="square" lIns="0" tIns="12065" rIns="0" bIns="0" rtlCol="0">
            <a:spAutoFit/>
          </a:bodyPr>
          <a:lstStyle/>
          <a:p>
            <a:pPr marL="12700" algn="ctr">
              <a:spcBef>
                <a:spcPts val="95"/>
              </a:spcBef>
            </a:pPr>
            <a:r>
              <a:rPr lang="en-US" sz="2000" b="1" spc="-15" dirty="0">
                <a:solidFill>
                  <a:srgbClr val="121820"/>
                </a:solidFill>
                <a:latin typeface="Georgia" panose="02040502050405020303" pitchFamily="18" charset="0"/>
                <a:cs typeface="Arial"/>
              </a:rPr>
              <a:t>MISSION</a:t>
            </a:r>
            <a:endParaRPr sz="2000" b="1" spc="-15" dirty="0">
              <a:solidFill>
                <a:srgbClr val="121820"/>
              </a:solidFill>
              <a:latin typeface="Georgia" panose="02040502050405020303" pitchFamily="18" charset="0"/>
              <a:cs typeface="Arial"/>
            </a:endParaRPr>
          </a:p>
        </p:txBody>
      </p:sp>
      <p:sp>
        <p:nvSpPr>
          <p:cNvPr id="33" name="object 16"/>
          <p:cNvSpPr txBox="1"/>
          <p:nvPr/>
        </p:nvSpPr>
        <p:spPr>
          <a:xfrm>
            <a:off x="3728545" y="3596558"/>
            <a:ext cx="1686911" cy="319959"/>
          </a:xfrm>
          <a:prstGeom prst="rect">
            <a:avLst/>
          </a:prstGeom>
        </p:spPr>
        <p:txBody>
          <a:bodyPr vert="horz" wrap="square" lIns="0" tIns="12065" rIns="0" bIns="0" rtlCol="0">
            <a:spAutoFit/>
          </a:bodyPr>
          <a:lstStyle/>
          <a:p>
            <a:pPr marL="12700" algn="ctr">
              <a:spcBef>
                <a:spcPts val="95"/>
              </a:spcBef>
            </a:pPr>
            <a:r>
              <a:rPr lang="en-US" sz="2000" b="1" spc="-15" dirty="0">
                <a:solidFill>
                  <a:srgbClr val="121820"/>
                </a:solidFill>
                <a:latin typeface="Georgia" panose="02040502050405020303" pitchFamily="18" charset="0"/>
                <a:cs typeface="Arial"/>
              </a:rPr>
              <a:t>VISION</a:t>
            </a:r>
            <a:endParaRPr sz="2000" dirty="0">
              <a:solidFill>
                <a:srgbClr val="101820"/>
              </a:solidFill>
              <a:latin typeface="Georgia" panose="02040502050405020303" pitchFamily="18" charset="0"/>
              <a:cs typeface="Arial"/>
            </a:endParaRPr>
          </a:p>
        </p:txBody>
      </p:sp>
      <p:sp>
        <p:nvSpPr>
          <p:cNvPr id="3" name="TextBox 2"/>
          <p:cNvSpPr txBox="1"/>
          <p:nvPr/>
        </p:nvSpPr>
        <p:spPr>
          <a:xfrm>
            <a:off x="994157" y="2017397"/>
            <a:ext cx="7254493" cy="1323439"/>
          </a:xfrm>
          <a:prstGeom prst="rect">
            <a:avLst/>
          </a:prstGeom>
          <a:noFill/>
        </p:spPr>
        <p:txBody>
          <a:bodyPr wrap="square" rtlCol="0">
            <a:spAutoFit/>
          </a:bodyPr>
          <a:lstStyle/>
          <a:p>
            <a:r>
              <a:rPr lang="en-US" sz="2000" dirty="0">
                <a:solidFill>
                  <a:srgbClr val="101820"/>
                </a:solidFill>
                <a:latin typeface="Georgia" panose="02040502050405020303" pitchFamily="18" charset="0"/>
              </a:rPr>
              <a:t>To regulate the offering and provision of consumer financial products or services under the Federal consumer financial laws and to educate and </a:t>
            </a:r>
            <a:r>
              <a:rPr lang="en-US" sz="2000" dirty="0" smtClean="0">
                <a:solidFill>
                  <a:srgbClr val="101820"/>
                </a:solidFill>
                <a:latin typeface="Georgia" panose="02040502050405020303" pitchFamily="18" charset="0"/>
              </a:rPr>
              <a:t>empower </a:t>
            </a:r>
            <a:r>
              <a:rPr lang="en-US" sz="2000" dirty="0">
                <a:solidFill>
                  <a:srgbClr val="101820"/>
                </a:solidFill>
                <a:latin typeface="Georgia" panose="02040502050405020303" pitchFamily="18" charset="0"/>
              </a:rPr>
              <a:t>consumers to make better informed financial decisions. </a:t>
            </a:r>
          </a:p>
        </p:txBody>
      </p:sp>
      <p:sp>
        <p:nvSpPr>
          <p:cNvPr id="5" name="TextBox 4"/>
          <p:cNvSpPr txBox="1"/>
          <p:nvPr/>
        </p:nvSpPr>
        <p:spPr>
          <a:xfrm>
            <a:off x="976323" y="4114800"/>
            <a:ext cx="7254492" cy="1323439"/>
          </a:xfrm>
          <a:prstGeom prst="rect">
            <a:avLst/>
          </a:prstGeom>
          <a:noFill/>
        </p:spPr>
        <p:txBody>
          <a:bodyPr wrap="square" rtlCol="0">
            <a:spAutoFit/>
          </a:bodyPr>
          <a:lstStyle/>
          <a:p>
            <a:r>
              <a:rPr lang="en-US" sz="2000" dirty="0">
                <a:solidFill>
                  <a:srgbClr val="101820"/>
                </a:solidFill>
                <a:latin typeface="Georgia" panose="02040502050405020303" pitchFamily="18" charset="0"/>
              </a:rPr>
              <a:t>Free, innovative, competitive, and transparent consumer finance markets where the rights of all parties are protected by the rule of law and where consumers are free to choose the products and services that best fit their individual needs. </a:t>
            </a:r>
          </a:p>
        </p:txBody>
      </p:sp>
      <p:sp>
        <p:nvSpPr>
          <p:cNvPr id="7" name="Footer Placeholder 4"/>
          <p:cNvSpPr>
            <a:spLocks noGrp="1"/>
          </p:cNvSpPr>
          <p:nvPr>
            <p:ph type="ftr" sz="quarter" idx="4294967295"/>
          </p:nvPr>
        </p:nvSpPr>
        <p:spPr>
          <a:xfrm>
            <a:off x="5694761" y="6173788"/>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r>
              <a:rPr lang="en-US" dirty="0" smtClean="0"/>
              <a:t>5</a:t>
            </a:r>
            <a:endParaRPr lang="en-US" dirty="0"/>
          </a:p>
        </p:txBody>
      </p:sp>
    </p:spTree>
    <p:extLst>
      <p:ext uri="{BB962C8B-B14F-4D97-AF65-F5344CB8AC3E}">
        <p14:creationId xmlns:p14="http://schemas.microsoft.com/office/powerpoint/2010/main" val="799208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When debt collectors call</a:t>
            </a:r>
            <a:endParaRPr lang="en-US" dirty="0"/>
          </a:p>
        </p:txBody>
      </p:sp>
      <p:sp>
        <p:nvSpPr>
          <p:cNvPr id="3" name="Text Placeholder 2"/>
          <p:cNvSpPr>
            <a:spLocks noGrp="1"/>
          </p:cNvSpPr>
          <p:nvPr>
            <p:ph type="body" idx="1"/>
          </p:nvPr>
        </p:nvSpPr>
        <p:spPr/>
        <p:txBody>
          <a:bodyPr/>
          <a:lstStyle/>
          <a:p>
            <a:pPr lvl="0"/>
            <a:r>
              <a:rPr lang="en-US" sz="2000" dirty="0"/>
              <a:t>If you have questions about the debt, do not send money or even acknowledge the debt the first time you are contacted. Why?</a:t>
            </a:r>
          </a:p>
          <a:p>
            <a:pPr lvl="1"/>
            <a:r>
              <a:rPr lang="en-US" sz="1800" dirty="0"/>
              <a:t>You want to make sure you actually owe the debt, and</a:t>
            </a:r>
          </a:p>
          <a:p>
            <a:pPr lvl="1"/>
            <a:r>
              <a:rPr lang="en-US" sz="1800" dirty="0"/>
              <a:t>You want to make sure the individual contacting you really has the authority to collect the debt</a:t>
            </a:r>
          </a:p>
          <a:p>
            <a:pPr lvl="0"/>
            <a:r>
              <a:rPr lang="en-US" sz="2000" dirty="0"/>
              <a:t>Also, ask for the name, number and address for the debt collector and request information about the debt in writing.</a:t>
            </a:r>
          </a:p>
          <a:p>
            <a:pPr lvl="0"/>
            <a:r>
              <a:rPr lang="en-US" sz="2000" dirty="0"/>
              <a:t>If you're sued by a debt collector, be sure to respond to court documents.</a:t>
            </a:r>
          </a:p>
          <a:p>
            <a:pPr marL="88900" indent="0">
              <a:buNone/>
            </a:pPr>
            <a:endParaRPr lang="en-US" sz="2000" dirty="0"/>
          </a:p>
        </p:txBody>
      </p:sp>
    </p:spTree>
    <p:extLst>
      <p:ext uri="{BB962C8B-B14F-4D97-AF65-F5344CB8AC3E}">
        <p14:creationId xmlns:p14="http://schemas.microsoft.com/office/powerpoint/2010/main" val="43485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debt</a:t>
            </a:r>
            <a:endParaRPr lang="en-US" dirty="0"/>
          </a:p>
        </p:txBody>
      </p:sp>
      <p:pic>
        <p:nvPicPr>
          <p:cNvPr id="4" name="Picture 3" descr="Screenshot of the template debt verification letter, which can be found on page 145 of the toolk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13" y="1361855"/>
            <a:ext cx="4128528" cy="5305290"/>
          </a:xfrm>
          <a:prstGeom prst="rect">
            <a:avLst/>
          </a:prstGeom>
        </p:spPr>
      </p:pic>
      <p:pic>
        <p:nvPicPr>
          <p:cNvPr id="5" name="Picture 4" descr="Screenshot shows checklist of items from debt verification letter template, such as asking the collector to supply information about the amount and age of the deb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154" y="1361855"/>
            <a:ext cx="3877792" cy="5305290"/>
          </a:xfrm>
          <a:prstGeom prst="rect">
            <a:avLst/>
          </a:prstGeom>
        </p:spPr>
      </p:pic>
    </p:spTree>
    <p:extLst>
      <p:ext uri="{BB962C8B-B14F-4D97-AF65-F5344CB8AC3E}">
        <p14:creationId xmlns:p14="http://schemas.microsoft.com/office/powerpoint/2010/main" val="2552563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rights</a:t>
            </a:r>
            <a:endParaRPr lang="en-US" dirty="0"/>
          </a:p>
        </p:txBody>
      </p:sp>
      <p:sp>
        <p:nvSpPr>
          <p:cNvPr id="3" name="Text Placeholder 2"/>
          <p:cNvSpPr>
            <a:spLocks noGrp="1"/>
          </p:cNvSpPr>
          <p:nvPr>
            <p:ph type="body" idx="1"/>
          </p:nvPr>
        </p:nvSpPr>
        <p:spPr/>
        <p:txBody>
          <a:bodyPr/>
          <a:lstStyle/>
          <a:p>
            <a:pPr marL="88900" indent="0">
              <a:buNone/>
            </a:pPr>
            <a:r>
              <a:rPr lang="en-US" dirty="0"/>
              <a:t>The Fair Debt Collection Practices Act protects consumers from harassment:</a:t>
            </a:r>
          </a:p>
          <a:p>
            <a:pPr lvl="0"/>
            <a:r>
              <a:rPr lang="en-US" dirty="0"/>
              <a:t>Repeated phone calls intended to annoy, abuse, or harass</a:t>
            </a:r>
          </a:p>
          <a:p>
            <a:pPr lvl="0"/>
            <a:r>
              <a:rPr lang="en-US" dirty="0"/>
              <a:t>Obscene or profane language</a:t>
            </a:r>
          </a:p>
          <a:p>
            <a:pPr lvl="0"/>
            <a:r>
              <a:rPr lang="en-US" dirty="0"/>
              <a:t>Threats of violence or harm</a:t>
            </a:r>
          </a:p>
          <a:p>
            <a:pPr lvl="0"/>
            <a:r>
              <a:rPr lang="en-US" dirty="0"/>
              <a:t>Publishing lists of people who refuse to pay their debts </a:t>
            </a:r>
          </a:p>
          <a:p>
            <a:pPr lvl="0"/>
            <a:r>
              <a:rPr lang="en-US" dirty="0"/>
              <a:t>Calling you without telling you who they are</a:t>
            </a:r>
          </a:p>
          <a:p>
            <a:pPr lvl="0"/>
            <a:r>
              <a:rPr lang="en-US" dirty="0"/>
              <a:t>Using false, deceptive, or misleading practices</a:t>
            </a:r>
          </a:p>
          <a:p>
            <a:endParaRPr lang="en-US" dirty="0"/>
          </a:p>
        </p:txBody>
      </p:sp>
    </p:spTree>
    <p:extLst>
      <p:ext uri="{BB962C8B-B14F-4D97-AF65-F5344CB8AC3E}">
        <p14:creationId xmlns:p14="http://schemas.microsoft.com/office/powerpoint/2010/main" val="4254720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a:buFont typeface="Wingdings" panose="05000000000000000000" pitchFamily="2" charset="2"/>
              <a:buChar char="§"/>
            </a:pPr>
            <a:r>
              <a:rPr lang="en-US" altLang="en-US" dirty="0"/>
              <a:t>A </a:t>
            </a:r>
            <a:r>
              <a:rPr lang="en-US" altLang="en-US" b="1" dirty="0"/>
              <a:t>credit report</a:t>
            </a:r>
            <a:r>
              <a:rPr lang="en-US" altLang="en-US" dirty="0"/>
              <a:t> is a record of an individual’s bill-paying history, public record information (such as a filing for bankruptcy), and prior inquiries by a creditor into the individual’s credit history at the time a consumer applies for credit. </a:t>
            </a:r>
          </a:p>
          <a:p>
            <a:pPr>
              <a:buFont typeface="Wingdings" panose="05000000000000000000" pitchFamily="2" charset="2"/>
              <a:buChar char="§"/>
            </a:pPr>
            <a:r>
              <a:rPr lang="en-US" altLang="en-US" b="1" dirty="0"/>
              <a:t>Credit scores</a:t>
            </a:r>
            <a:r>
              <a:rPr lang="en-US" altLang="en-US" i="1" dirty="0"/>
              <a:t> </a:t>
            </a:r>
            <a:r>
              <a:rPr lang="en-US" altLang="en-US" dirty="0"/>
              <a:t>are calculated using the information in credit reports. A credit score is typically a number. </a:t>
            </a:r>
            <a:r>
              <a:rPr lang="en-US" altLang="en-US" u="sng" dirty="0"/>
              <a:t>A higher score makes it easier to qualify</a:t>
            </a:r>
            <a:r>
              <a:rPr lang="en-US" altLang="en-US" dirty="0"/>
              <a:t> for a loan or to get a loan with lower interest rates. </a:t>
            </a:r>
            <a:r>
              <a:rPr lang="en-US" altLang="en-US" u="sng" dirty="0"/>
              <a:t>Many scores range from 300-850</a:t>
            </a:r>
            <a:r>
              <a:rPr lang="en-US" altLang="en-US" dirty="0"/>
              <a:t>, but different scoring models may use different ranges of scores. </a:t>
            </a:r>
            <a:endParaRPr lang="en-US" dirty="0">
              <a:latin typeface="Georgia" charset="0"/>
              <a:ea typeface="MS PGothic" charset="0"/>
            </a:endParaRP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53</a:t>
            </a:fld>
            <a:endParaRPr lang="en-US" dirty="0"/>
          </a:p>
        </p:txBody>
      </p:sp>
      <p:sp>
        <p:nvSpPr>
          <p:cNvPr id="6" name="Title 5"/>
          <p:cNvSpPr>
            <a:spLocks noGrp="1"/>
          </p:cNvSpPr>
          <p:nvPr>
            <p:ph type="title"/>
          </p:nvPr>
        </p:nvSpPr>
        <p:spPr>
          <a:xfrm>
            <a:off x="553641" y="477837"/>
            <a:ext cx="8036720" cy="743347"/>
          </a:xfrm>
        </p:spPr>
        <p:txBody>
          <a:bodyPr>
            <a:normAutofit fontScale="90000"/>
          </a:bodyPr>
          <a:lstStyle/>
          <a:p>
            <a:r>
              <a:rPr lang="en-US" altLang="en-US" dirty="0">
                <a:solidFill>
                  <a:srgbClr val="3B3C3E"/>
                </a:solidFill>
              </a:rPr>
              <a:t>Module 7: Understanding credit reports and </a:t>
            </a:r>
            <a:r>
              <a:rPr lang="en-US" altLang="en-US" dirty="0" smtClean="0">
                <a:solidFill>
                  <a:srgbClr val="3B3C3E"/>
                </a:solidFill>
              </a:rPr>
              <a:t>scores</a:t>
            </a:r>
            <a:endParaRPr lang="en-US" dirty="0">
              <a:solidFill>
                <a:schemeClr val="accent2">
                  <a:lumMod val="50000"/>
                </a:schemeClr>
              </a:solidFill>
            </a:endParaRPr>
          </a:p>
        </p:txBody>
      </p:sp>
    </p:spTree>
    <p:extLst>
      <p:ext uri="{BB962C8B-B14F-4D97-AF65-F5344CB8AC3E}">
        <p14:creationId xmlns:p14="http://schemas.microsoft.com/office/powerpoint/2010/main" val="42211070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3642" y="1362989"/>
            <a:ext cx="8036719" cy="4326746"/>
          </a:xfrm>
        </p:spPr>
        <p:txBody>
          <a:bodyPr>
            <a:normAutofit/>
          </a:bodyPr>
          <a:lstStyle/>
          <a:p>
            <a:pPr marL="0" indent="0">
              <a:buNone/>
              <a:defRPr/>
            </a:pPr>
            <a:r>
              <a:rPr lang="en-US" altLang="en-US" sz="2200" b="1" dirty="0"/>
              <a:t>Having a good credit history </a:t>
            </a:r>
            <a:r>
              <a:rPr lang="en-US" altLang="en-US" sz="2200" dirty="0"/>
              <a:t>is an important part of an overall asset-building strategy that can help people reach their goals, including:</a:t>
            </a:r>
          </a:p>
          <a:p>
            <a:pPr indent="-342900">
              <a:spcBef>
                <a:spcPts val="600"/>
              </a:spcBef>
              <a:buFont typeface="Wingdings" panose="05000000000000000000" pitchFamily="2" charset="2"/>
              <a:buChar char="§"/>
              <a:defRPr/>
            </a:pPr>
            <a:r>
              <a:rPr lang="en-US" altLang="en-US" sz="2200" dirty="0"/>
              <a:t>Get a job</a:t>
            </a:r>
          </a:p>
          <a:p>
            <a:pPr indent="-342900">
              <a:spcBef>
                <a:spcPts val="600"/>
              </a:spcBef>
              <a:buFont typeface="Wingdings" panose="05000000000000000000" pitchFamily="2" charset="2"/>
              <a:buChar char="§"/>
              <a:defRPr/>
            </a:pPr>
            <a:r>
              <a:rPr lang="en-US" altLang="en-US" sz="2200" dirty="0"/>
              <a:t>Get an apartment</a:t>
            </a:r>
          </a:p>
          <a:p>
            <a:pPr indent="-342900">
              <a:spcBef>
                <a:spcPts val="600"/>
              </a:spcBef>
              <a:buFont typeface="Wingdings" panose="05000000000000000000" pitchFamily="2" charset="2"/>
              <a:buChar char="§"/>
              <a:defRPr/>
            </a:pPr>
            <a:r>
              <a:rPr lang="en-US" altLang="en-US" sz="2200" dirty="0"/>
              <a:t>Get lower deposits on utilities and better terms on cell phone </a:t>
            </a:r>
            <a:r>
              <a:rPr lang="en-US" altLang="en-US" sz="2200" dirty="0" smtClean="0"/>
              <a:t>plans</a:t>
            </a:r>
            <a:endParaRPr lang="en-US" altLang="en-US" sz="2200" dirty="0"/>
          </a:p>
          <a:p>
            <a:pPr indent="-342900">
              <a:spcBef>
                <a:spcPts val="600"/>
              </a:spcBef>
              <a:buFont typeface="Wingdings" panose="05000000000000000000" pitchFamily="2" charset="2"/>
              <a:buChar char="§"/>
              <a:defRPr/>
            </a:pPr>
            <a:r>
              <a:rPr lang="en-US" altLang="en-US" sz="2200" dirty="0"/>
              <a:t>Get a credit card</a:t>
            </a:r>
          </a:p>
          <a:p>
            <a:pPr indent="-342900">
              <a:spcBef>
                <a:spcPts val="600"/>
              </a:spcBef>
              <a:buFont typeface="Wingdings" panose="05000000000000000000" pitchFamily="2" charset="2"/>
              <a:buChar char="§"/>
              <a:defRPr/>
            </a:pPr>
            <a:r>
              <a:rPr lang="en-US" altLang="en-US" sz="2200" dirty="0"/>
              <a:t>Get and keep a security clearance for a </a:t>
            </a:r>
            <a:r>
              <a:rPr lang="en-US" altLang="en-US" sz="2200" dirty="0" smtClean="0"/>
              <a:t>job</a:t>
            </a:r>
            <a:endParaRPr lang="en-US" altLang="en-US" sz="2200"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54</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solidFill>
                  <a:srgbClr val="3B3C3E"/>
                </a:solidFill>
              </a:rPr>
              <a:t>Module 7 (continued)</a:t>
            </a:r>
            <a:endParaRPr lang="en-US" dirty="0">
              <a:solidFill>
                <a:schemeClr val="accent2">
                  <a:lumMod val="50000"/>
                </a:schemeClr>
              </a:solidFill>
            </a:endParaRPr>
          </a:p>
        </p:txBody>
      </p:sp>
    </p:spTree>
    <p:extLst>
      <p:ext uri="{BB962C8B-B14F-4D97-AF65-F5344CB8AC3E}">
        <p14:creationId xmlns:p14="http://schemas.microsoft.com/office/powerpoint/2010/main" val="17688396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scores: Example based on FICO</a:t>
            </a:r>
            <a:endParaRPr lang="en-US" dirty="0"/>
          </a:p>
        </p:txBody>
      </p:sp>
      <p:graphicFrame>
        <p:nvGraphicFramePr>
          <p:cNvPr id="6" name="Chart 5"/>
          <p:cNvGraphicFramePr/>
          <p:nvPr>
            <p:extLst>
              <p:ext uri="{D42A27DB-BD31-4B8C-83A1-F6EECF244321}">
                <p14:modId xmlns:p14="http://schemas.microsoft.com/office/powerpoint/2010/main" val="3409733110"/>
              </p:ext>
            </p:extLst>
          </p:nvPr>
        </p:nvGraphicFramePr>
        <p:xfrm>
          <a:off x="1524000" y="1396999"/>
          <a:ext cx="6297976" cy="4530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28410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fontScale="92500"/>
          </a:bodyPr>
          <a:lstStyle/>
          <a:p>
            <a:pPr indent="-342900">
              <a:buFont typeface="Wingdings" panose="05000000000000000000" pitchFamily="2" charset="2"/>
              <a:buChar char="§"/>
              <a:defRPr/>
            </a:pPr>
            <a:r>
              <a:rPr lang="en-US" altLang="en-US" dirty="0"/>
              <a:t>If a person has a legal representative or court-appointed guardian, </a:t>
            </a:r>
            <a:r>
              <a:rPr lang="en-US" altLang="en-US" b="1" dirty="0"/>
              <a:t>credit reports can be ordered by mail</a:t>
            </a:r>
            <a:r>
              <a:rPr lang="en-US" altLang="en-US" dirty="0"/>
              <a:t>.</a:t>
            </a:r>
          </a:p>
          <a:p>
            <a:pPr lvl="1">
              <a:buFont typeface="Arial" panose="020B0604020202020204" pitchFamily="34" charset="0"/>
              <a:buChar char="•"/>
              <a:defRPr/>
            </a:pPr>
            <a:r>
              <a:rPr lang="en-US" altLang="en-US" sz="2200" dirty="0"/>
              <a:t>Representatives must present certain information. </a:t>
            </a:r>
          </a:p>
          <a:p>
            <a:pPr lvl="1">
              <a:buFont typeface="Arial" panose="020B0604020202020204" pitchFamily="34" charset="0"/>
              <a:buChar char="•"/>
              <a:defRPr/>
            </a:pPr>
            <a:r>
              <a:rPr lang="en-US" altLang="en-US" sz="2200" dirty="0"/>
              <a:t>Full list in Focus on People with Disabilities </a:t>
            </a:r>
            <a:r>
              <a:rPr lang="en-US" altLang="en-US" sz="2200" dirty="0" smtClean="0"/>
              <a:t>on pages 48-49.</a:t>
            </a:r>
            <a:r>
              <a:rPr lang="en-US" altLang="en-US" sz="2200" dirty="0" smtClean="0">
                <a:solidFill>
                  <a:srgbClr val="FF0000"/>
                </a:solidFill>
              </a:rPr>
              <a:t> </a:t>
            </a:r>
            <a:endParaRPr lang="en-US" altLang="en-US" sz="2200" dirty="0"/>
          </a:p>
          <a:p>
            <a:pPr indent="-342900">
              <a:buFont typeface="Wingdings" panose="05000000000000000000" pitchFamily="2" charset="2"/>
              <a:buChar char="§"/>
            </a:pPr>
            <a:r>
              <a:rPr lang="en-US" altLang="en-US" dirty="0"/>
              <a:t>If a lender or other </a:t>
            </a:r>
            <a:r>
              <a:rPr lang="en-US" altLang="en-US" dirty="0" smtClean="0"/>
              <a:t>organization </a:t>
            </a:r>
            <a:r>
              <a:rPr lang="en-US" altLang="en-US" b="1" dirty="0"/>
              <a:t>denies a person </a:t>
            </a:r>
            <a:r>
              <a:rPr lang="en-US" altLang="en-US" dirty="0"/>
              <a:t>a credit card or loan application, the lender or other </a:t>
            </a:r>
            <a:r>
              <a:rPr lang="en-US" altLang="en-US" dirty="0" smtClean="0"/>
              <a:t>organization </a:t>
            </a:r>
            <a:r>
              <a:rPr lang="en-US" altLang="en-US" dirty="0"/>
              <a:t>is </a:t>
            </a:r>
            <a:r>
              <a:rPr lang="en-US" altLang="en-US" b="1" dirty="0"/>
              <a:t>required under Equal Credit Opportunity Act (ECOA) </a:t>
            </a:r>
            <a:r>
              <a:rPr lang="en-US" altLang="en-US" dirty="0"/>
              <a:t>to</a:t>
            </a:r>
            <a:r>
              <a:rPr lang="en-US" altLang="en-US" dirty="0" smtClean="0"/>
              <a:t>: </a:t>
            </a:r>
            <a:endParaRPr lang="en-US" altLang="en-US" dirty="0"/>
          </a:p>
          <a:p>
            <a:pPr lvl="1">
              <a:buFont typeface="Arial" panose="020B0604020202020204" pitchFamily="34" charset="0"/>
              <a:buChar char="•"/>
            </a:pPr>
            <a:r>
              <a:rPr lang="en-US" altLang="en-US" sz="2200" u="sng" dirty="0"/>
              <a:t>Explain the specific reasons</a:t>
            </a:r>
            <a:r>
              <a:rPr lang="en-US" altLang="en-US" sz="2200" b="1" dirty="0"/>
              <a:t> </a:t>
            </a:r>
            <a:r>
              <a:rPr lang="en-US" altLang="en-US" sz="2200" dirty="0"/>
              <a:t>the application was </a:t>
            </a:r>
            <a:r>
              <a:rPr lang="en-US" altLang="en-US" sz="2200" dirty="0" smtClean="0"/>
              <a:t>rejected, or</a:t>
            </a:r>
            <a:endParaRPr lang="en-US" altLang="en-US" sz="2200" dirty="0"/>
          </a:p>
          <a:p>
            <a:pPr lvl="1">
              <a:buFont typeface="Arial" panose="020B0604020202020204" pitchFamily="34" charset="0"/>
              <a:buChar char="•"/>
            </a:pPr>
            <a:r>
              <a:rPr lang="en-US" altLang="en-US" sz="2200" u="sng" dirty="0"/>
              <a:t>Explain that the applicant has the right to learn </a:t>
            </a:r>
            <a:r>
              <a:rPr lang="en-US" altLang="en-US" sz="2200" dirty="0"/>
              <a:t>the reasons if asked within 60 days.</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56</a:t>
            </a:fld>
            <a:endParaRPr lang="en-US" dirty="0"/>
          </a:p>
        </p:txBody>
      </p:sp>
      <p:sp>
        <p:nvSpPr>
          <p:cNvPr id="6" name="Title 5"/>
          <p:cNvSpPr>
            <a:spLocks noGrp="1"/>
          </p:cNvSpPr>
          <p:nvPr>
            <p:ph type="title"/>
          </p:nvPr>
        </p:nvSpPr>
        <p:spPr>
          <a:xfrm>
            <a:off x="553641" y="477837"/>
            <a:ext cx="8036720" cy="743347"/>
          </a:xfrm>
        </p:spPr>
        <p:txBody>
          <a:bodyPr>
            <a:normAutofit fontScale="90000"/>
          </a:bodyPr>
          <a:lstStyle/>
          <a:p>
            <a:r>
              <a:rPr lang="en-US" altLang="en-US" dirty="0">
                <a:solidFill>
                  <a:srgbClr val="3B3C3E"/>
                </a:solidFill>
              </a:rPr>
              <a:t>Legal representatives and </a:t>
            </a:r>
            <a:r>
              <a:rPr lang="en-US" altLang="en-US" dirty="0" smtClean="0">
                <a:solidFill>
                  <a:srgbClr val="3B3C3E"/>
                </a:solidFill>
              </a:rPr>
              <a:t>credit reports; credit denials</a:t>
            </a:r>
            <a:endParaRPr lang="en-US" dirty="0">
              <a:solidFill>
                <a:schemeClr val="accent2">
                  <a:lumMod val="50000"/>
                </a:schemeClr>
              </a:solidFill>
            </a:endParaRPr>
          </a:p>
        </p:txBody>
      </p:sp>
    </p:spTree>
    <p:extLst>
      <p:ext uri="{BB962C8B-B14F-4D97-AF65-F5344CB8AC3E}">
        <p14:creationId xmlns:p14="http://schemas.microsoft.com/office/powerpoint/2010/main" val="3195859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3641" y="1378919"/>
            <a:ext cx="8036721" cy="3084593"/>
          </a:xfrm>
        </p:spPr>
        <p:txBody>
          <a:bodyPr>
            <a:noAutofit/>
          </a:bodyPr>
          <a:lstStyle/>
          <a:p>
            <a:pPr>
              <a:buFont typeface="Wingdings" panose="05000000000000000000" pitchFamily="2" charset="2"/>
              <a:buChar char="§"/>
            </a:pPr>
            <a:r>
              <a:rPr lang="en-US" altLang="en-US" b="1" dirty="0"/>
              <a:t>Credit discrimination is illegal. </a:t>
            </a:r>
            <a:r>
              <a:rPr lang="en-US" altLang="en-US" dirty="0"/>
              <a:t>Under the Equal Credit Opportunity Act, a creditor can't discriminate in any credit transaction, including mortgages, against any applicant because of these factors: </a:t>
            </a:r>
          </a:p>
          <a:p>
            <a:pPr lvl="1">
              <a:spcBef>
                <a:spcPts val="600"/>
              </a:spcBef>
              <a:buFont typeface="Arial" panose="020B0604020202020204" pitchFamily="34" charset="0"/>
              <a:buChar char="•"/>
            </a:pPr>
            <a:r>
              <a:rPr lang="en-US" altLang="en-US" sz="2000" b="1" u="sng" dirty="0"/>
              <a:t>Receipt of income from any public assistance program </a:t>
            </a:r>
            <a:r>
              <a:rPr lang="en-US" altLang="en-US" sz="2000" u="sng" dirty="0"/>
              <a:t>such as Social Security Disability Insurance (SSDI) or the Supplemental Nutrition Assistance Program (SNAP)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57</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solidFill>
                  <a:srgbClr val="3B3C3E"/>
                </a:solidFill>
              </a:rPr>
              <a:t>Credit discrimination is </a:t>
            </a:r>
            <a:r>
              <a:rPr lang="en-US" altLang="en-US" dirty="0" smtClean="0">
                <a:solidFill>
                  <a:srgbClr val="3B3C3E"/>
                </a:solidFill>
              </a:rPr>
              <a:t>illegal</a:t>
            </a:r>
            <a:endParaRPr lang="en-US" dirty="0">
              <a:solidFill>
                <a:schemeClr val="accent2">
                  <a:lumMod val="50000"/>
                </a:schemeClr>
              </a:solidFill>
            </a:endParaRPr>
          </a:p>
        </p:txBody>
      </p:sp>
      <p:sp>
        <p:nvSpPr>
          <p:cNvPr id="2" name="TextBox 1"/>
          <p:cNvSpPr txBox="1"/>
          <p:nvPr/>
        </p:nvSpPr>
        <p:spPr>
          <a:xfrm>
            <a:off x="553641" y="4184543"/>
            <a:ext cx="7629467" cy="1165104"/>
          </a:xfrm>
          <a:prstGeom prst="rect">
            <a:avLst/>
          </a:prstGeom>
          <a:noFill/>
        </p:spPr>
        <p:txBody>
          <a:bodyPr wrap="square" numCol="2" rtlCol="0">
            <a:spAutoFit/>
          </a:bodyPr>
          <a:lstStyle/>
          <a:p>
            <a:pPr lvl="1">
              <a:spcBef>
                <a:spcPts val="600"/>
              </a:spcBef>
              <a:buFont typeface="Arial" panose="020B0604020202020204" pitchFamily="34" charset="0"/>
              <a:buChar char="•"/>
            </a:pPr>
            <a:r>
              <a:rPr lang="en-US" altLang="en-US" sz="2000" dirty="0" smtClean="0">
                <a:latin typeface="Georgia" panose="02040502050405020303" pitchFamily="18" charset="0"/>
              </a:rPr>
              <a:t>  Race </a:t>
            </a:r>
            <a:endParaRPr lang="en-US" altLang="en-US" sz="2000" dirty="0">
              <a:latin typeface="Georgia" panose="02040502050405020303" pitchFamily="18" charset="0"/>
            </a:endParaRPr>
          </a:p>
          <a:p>
            <a:pPr lvl="1">
              <a:spcBef>
                <a:spcPts val="600"/>
              </a:spcBef>
              <a:buFont typeface="Arial" panose="020B0604020202020204" pitchFamily="34" charset="0"/>
              <a:buChar char="•"/>
            </a:pPr>
            <a:r>
              <a:rPr lang="en-US" altLang="en-US" sz="2000" dirty="0" smtClean="0">
                <a:latin typeface="Georgia" panose="02040502050405020303" pitchFamily="18" charset="0"/>
              </a:rPr>
              <a:t>  Color </a:t>
            </a:r>
            <a:endParaRPr lang="en-US" altLang="en-US" sz="2000" dirty="0">
              <a:latin typeface="Georgia" panose="02040502050405020303" pitchFamily="18" charset="0"/>
            </a:endParaRPr>
          </a:p>
          <a:p>
            <a:pPr lvl="1">
              <a:spcBef>
                <a:spcPts val="600"/>
              </a:spcBef>
              <a:buFont typeface="Arial" panose="020B0604020202020204" pitchFamily="34" charset="0"/>
              <a:buChar char="•"/>
            </a:pPr>
            <a:r>
              <a:rPr lang="en-US" altLang="en-US" sz="2000" dirty="0" smtClean="0">
                <a:latin typeface="Georgia" panose="02040502050405020303" pitchFamily="18" charset="0"/>
              </a:rPr>
              <a:t>  Religion </a:t>
            </a:r>
            <a:endParaRPr lang="en-US" altLang="en-US" sz="2000" dirty="0">
              <a:latin typeface="Georgia" panose="02040502050405020303" pitchFamily="18" charset="0"/>
            </a:endParaRPr>
          </a:p>
          <a:p>
            <a:pPr lvl="1">
              <a:spcBef>
                <a:spcPts val="600"/>
              </a:spcBef>
              <a:buFont typeface="Arial" panose="020B0604020202020204" pitchFamily="34" charset="0"/>
              <a:buChar char="•"/>
            </a:pPr>
            <a:r>
              <a:rPr lang="en-US" altLang="en-US" sz="2000" dirty="0" smtClean="0">
                <a:latin typeface="Georgia" panose="02040502050405020303" pitchFamily="18" charset="0"/>
              </a:rPr>
              <a:t>  National </a:t>
            </a:r>
            <a:r>
              <a:rPr lang="en-US" altLang="en-US" sz="2000" dirty="0">
                <a:latin typeface="Georgia" panose="02040502050405020303" pitchFamily="18" charset="0"/>
              </a:rPr>
              <a:t>origin </a:t>
            </a:r>
          </a:p>
          <a:p>
            <a:pPr lvl="1">
              <a:spcBef>
                <a:spcPts val="600"/>
              </a:spcBef>
              <a:buFont typeface="Arial" panose="020B0604020202020204" pitchFamily="34" charset="0"/>
              <a:buChar char="•"/>
            </a:pPr>
            <a:r>
              <a:rPr lang="en-US" altLang="en-US" sz="2000" dirty="0" smtClean="0">
                <a:latin typeface="Georgia" panose="02040502050405020303" pitchFamily="18" charset="0"/>
              </a:rPr>
              <a:t>  Sex </a:t>
            </a:r>
            <a:endParaRPr lang="en-US" altLang="en-US" sz="2000" dirty="0">
              <a:latin typeface="Georgia" panose="02040502050405020303" pitchFamily="18" charset="0"/>
            </a:endParaRPr>
          </a:p>
          <a:p>
            <a:pPr lvl="1">
              <a:spcBef>
                <a:spcPts val="600"/>
              </a:spcBef>
              <a:buFont typeface="Arial" panose="020B0604020202020204" pitchFamily="34" charset="0"/>
              <a:buChar char="•"/>
            </a:pPr>
            <a:r>
              <a:rPr lang="en-US" altLang="en-US" sz="2000" dirty="0" smtClean="0">
                <a:latin typeface="Georgia" panose="02040502050405020303" pitchFamily="18" charset="0"/>
              </a:rPr>
              <a:t>  Other</a:t>
            </a:r>
            <a:endParaRPr lang="en-US" altLang="en-US" sz="2000" dirty="0">
              <a:latin typeface="Georgia" panose="02040502050405020303" pitchFamily="18" charset="0"/>
            </a:endParaRPr>
          </a:p>
        </p:txBody>
      </p:sp>
    </p:spTree>
    <p:extLst>
      <p:ext uri="{BB962C8B-B14F-4D97-AF65-F5344CB8AC3E}">
        <p14:creationId xmlns:p14="http://schemas.microsoft.com/office/powerpoint/2010/main" val="1936792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indent="-342900">
              <a:lnSpc>
                <a:spcPct val="100000"/>
              </a:lnSpc>
              <a:spcBef>
                <a:spcPts val="1800"/>
              </a:spcBef>
              <a:buFont typeface="Wingdings" panose="05000000000000000000" pitchFamily="2" charset="2"/>
              <a:buChar char="§"/>
            </a:pPr>
            <a:r>
              <a:rPr lang="en-US" altLang="en-US" sz="2400" dirty="0"/>
              <a:t>Your Money, Your Goals takes a </a:t>
            </a:r>
            <a:r>
              <a:rPr lang="en-US" altLang="en-US" sz="2400" b="1" dirty="0"/>
              <a:t>financial empowerment approach </a:t>
            </a:r>
            <a:r>
              <a:rPr lang="en-US" altLang="en-US" sz="2400" dirty="0"/>
              <a:t>to financial products and services. </a:t>
            </a:r>
          </a:p>
          <a:p>
            <a:pPr indent="-342900">
              <a:lnSpc>
                <a:spcPct val="100000"/>
              </a:lnSpc>
              <a:spcBef>
                <a:spcPts val="1800"/>
              </a:spcBef>
              <a:buFont typeface="Wingdings" panose="05000000000000000000" pitchFamily="2" charset="2"/>
              <a:buChar char="§"/>
            </a:pPr>
            <a:r>
              <a:rPr lang="en-US" altLang="en-US" sz="2400" dirty="0"/>
              <a:t>Rather than direct people to a particular type of provider or service, this module </a:t>
            </a:r>
            <a:r>
              <a:rPr lang="en-US" altLang="en-US" sz="2400" b="1" dirty="0"/>
              <a:t>starts with an assessment of their needs or priorities and – based on those needs – it helps the person decide how to choose among options. </a:t>
            </a:r>
            <a:endParaRPr lang="en-US" sz="2400"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58</a:t>
            </a:fld>
            <a:endParaRPr lang="en-US" dirty="0"/>
          </a:p>
        </p:txBody>
      </p:sp>
      <p:sp>
        <p:nvSpPr>
          <p:cNvPr id="6" name="Title 5"/>
          <p:cNvSpPr>
            <a:spLocks noGrp="1"/>
          </p:cNvSpPr>
          <p:nvPr>
            <p:ph type="title"/>
          </p:nvPr>
        </p:nvSpPr>
        <p:spPr>
          <a:xfrm>
            <a:off x="553641" y="477837"/>
            <a:ext cx="8036720" cy="743347"/>
          </a:xfrm>
        </p:spPr>
        <p:txBody>
          <a:bodyPr>
            <a:normAutofit fontScale="90000"/>
          </a:bodyPr>
          <a:lstStyle/>
          <a:p>
            <a:r>
              <a:rPr lang="en-US" altLang="en-US" dirty="0">
                <a:solidFill>
                  <a:srgbClr val="3B3C3E"/>
                </a:solidFill>
              </a:rPr>
              <a:t>Module 8:  Choosing </a:t>
            </a:r>
            <a:r>
              <a:rPr lang="en-US" altLang="en-US" dirty="0" smtClean="0">
                <a:solidFill>
                  <a:srgbClr val="3B3C3E"/>
                </a:solidFill>
              </a:rPr>
              <a:t>Financial </a:t>
            </a:r>
            <a:r>
              <a:rPr lang="en-US" altLang="en-US" dirty="0">
                <a:solidFill>
                  <a:srgbClr val="3B3C3E"/>
                </a:solidFill>
              </a:rPr>
              <a:t>P</a:t>
            </a:r>
            <a:r>
              <a:rPr lang="en-US" altLang="en-US" dirty="0" smtClean="0">
                <a:solidFill>
                  <a:srgbClr val="3B3C3E"/>
                </a:solidFill>
              </a:rPr>
              <a:t>roducts </a:t>
            </a:r>
            <a:r>
              <a:rPr lang="en-US" altLang="en-US" dirty="0">
                <a:solidFill>
                  <a:srgbClr val="3B3C3E"/>
                </a:solidFill>
              </a:rPr>
              <a:t>and S</a:t>
            </a:r>
            <a:r>
              <a:rPr lang="en-US" altLang="en-US" dirty="0" smtClean="0">
                <a:solidFill>
                  <a:srgbClr val="3B3C3E"/>
                </a:solidFill>
              </a:rPr>
              <a:t>ervices</a:t>
            </a:r>
            <a:endParaRPr lang="en-US" dirty="0">
              <a:solidFill>
                <a:schemeClr val="accent2">
                  <a:lumMod val="50000"/>
                </a:schemeClr>
              </a:solidFill>
            </a:endParaRPr>
          </a:p>
        </p:txBody>
      </p:sp>
    </p:spTree>
    <p:extLst>
      <p:ext uri="{BB962C8B-B14F-4D97-AF65-F5344CB8AC3E}">
        <p14:creationId xmlns:p14="http://schemas.microsoft.com/office/powerpoint/2010/main" val="33818487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3641" y="1425414"/>
            <a:ext cx="8036719" cy="4326746"/>
          </a:xfrm>
        </p:spPr>
        <p:txBody>
          <a:bodyPr>
            <a:normAutofit/>
          </a:bodyPr>
          <a:lstStyle/>
          <a:p>
            <a:pPr>
              <a:buFont typeface="Wingdings" panose="05000000000000000000" pitchFamily="2" charset="2"/>
              <a:buChar char="§"/>
            </a:pPr>
            <a:r>
              <a:rPr lang="en-US" altLang="en-US" sz="2200" b="1" dirty="0"/>
              <a:t>Module 8 </a:t>
            </a:r>
            <a:r>
              <a:rPr lang="en-US" altLang="en-US" sz="2200" dirty="0"/>
              <a:t>helps people understand </a:t>
            </a:r>
            <a:r>
              <a:rPr lang="en-US" altLang="en-US" sz="2200" b="1" dirty="0"/>
              <a:t>how to find and choose </a:t>
            </a:r>
            <a:r>
              <a:rPr lang="en-US" altLang="en-US" sz="2200" dirty="0"/>
              <a:t>financial services, products, and providers that meet their needs.</a:t>
            </a:r>
          </a:p>
          <a:p>
            <a:pPr>
              <a:buFont typeface="Wingdings" panose="05000000000000000000" pitchFamily="2" charset="2"/>
              <a:buChar char="§"/>
            </a:pPr>
            <a:r>
              <a:rPr lang="en-US" altLang="en-US" sz="2200" dirty="0"/>
              <a:t>Many types of financial products and services can help people:</a:t>
            </a:r>
            <a:endParaRPr lang="en-US" sz="2200" dirty="0"/>
          </a:p>
          <a:p>
            <a:pPr lvl="1">
              <a:buFont typeface="Arial" panose="020B0604020202020204" pitchFamily="34" charset="0"/>
              <a:buChar char="•"/>
            </a:pPr>
            <a:r>
              <a:rPr lang="en-US" sz="2200" b="1" dirty="0"/>
              <a:t>Protect </a:t>
            </a:r>
            <a:r>
              <a:rPr lang="en-US" sz="2200" dirty="0"/>
              <a:t>their money and financial resources.</a:t>
            </a:r>
          </a:p>
          <a:p>
            <a:pPr lvl="1">
              <a:buFont typeface="Arial" panose="020B0604020202020204" pitchFamily="34" charset="0"/>
              <a:buChar char="•"/>
            </a:pPr>
            <a:r>
              <a:rPr lang="en-US" sz="2200" b="1" dirty="0"/>
              <a:t>Better manage </a:t>
            </a:r>
            <a:r>
              <a:rPr lang="en-US" sz="2200" dirty="0"/>
              <a:t>their money.</a:t>
            </a:r>
          </a:p>
          <a:p>
            <a:pPr lvl="1">
              <a:buFont typeface="Arial" panose="020B0604020202020204" pitchFamily="34" charset="0"/>
              <a:buChar char="•"/>
            </a:pPr>
            <a:r>
              <a:rPr lang="en-US" sz="2200" b="1" dirty="0"/>
              <a:t>More efficiently </a:t>
            </a:r>
            <a:r>
              <a:rPr lang="en-US" sz="2200" dirty="0"/>
              <a:t>pay for their current living expenses.</a:t>
            </a:r>
          </a:p>
          <a:p>
            <a:pPr lvl="1">
              <a:buFont typeface="Arial" panose="020B0604020202020204" pitchFamily="34" charset="0"/>
              <a:buChar char="•"/>
            </a:pPr>
            <a:r>
              <a:rPr lang="en-US" sz="2200" b="1" dirty="0"/>
              <a:t>Set aside </a:t>
            </a:r>
            <a:r>
              <a:rPr lang="en-US" sz="2200" dirty="0"/>
              <a:t>money for their </a:t>
            </a:r>
            <a:r>
              <a:rPr lang="en-US" sz="2200" dirty="0" smtClean="0"/>
              <a:t>goals</a:t>
            </a:r>
            <a:endParaRPr lang="en-US" altLang="en-US" sz="2200" i="1"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59</a:t>
            </a:fld>
            <a:endParaRPr lang="en-US" dirty="0"/>
          </a:p>
        </p:txBody>
      </p:sp>
      <p:sp>
        <p:nvSpPr>
          <p:cNvPr id="6" name="Title 5"/>
          <p:cNvSpPr>
            <a:spLocks noGrp="1"/>
          </p:cNvSpPr>
          <p:nvPr>
            <p:ph type="title"/>
          </p:nvPr>
        </p:nvSpPr>
        <p:spPr>
          <a:xfrm>
            <a:off x="553641" y="642105"/>
            <a:ext cx="8036720" cy="607044"/>
          </a:xfrm>
        </p:spPr>
        <p:txBody>
          <a:bodyPr>
            <a:normAutofit fontScale="90000"/>
          </a:bodyPr>
          <a:lstStyle/>
          <a:p>
            <a:r>
              <a:rPr lang="en-US" altLang="en-US" dirty="0">
                <a:solidFill>
                  <a:srgbClr val="3B3C3E"/>
                </a:solidFill>
              </a:rPr>
              <a:t>Many types of products and services</a:t>
            </a:r>
            <a:br>
              <a:rPr lang="en-US" altLang="en-US" dirty="0">
                <a:solidFill>
                  <a:srgbClr val="3B3C3E"/>
                </a:solidFill>
              </a:rPr>
            </a:br>
            <a:endParaRPr lang="en-US" dirty="0">
              <a:solidFill>
                <a:schemeClr val="accent2">
                  <a:lumMod val="50000"/>
                </a:schemeClr>
              </a:solidFill>
            </a:endParaRPr>
          </a:p>
        </p:txBody>
      </p:sp>
    </p:spTree>
    <p:extLst>
      <p:ext uri="{BB962C8B-B14F-4D97-AF65-F5344CB8AC3E}">
        <p14:creationId xmlns:p14="http://schemas.microsoft.com/office/powerpoint/2010/main" val="2857255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677628" y="1394417"/>
            <a:ext cx="7912734" cy="4326746"/>
          </a:xfrm>
        </p:spPr>
        <p:txBody>
          <a:bodyPr/>
          <a:lstStyle/>
          <a:p>
            <a:pPr marL="0" indent="0">
              <a:buNone/>
            </a:pPr>
            <a:r>
              <a:rPr lang="en-US" altLang="en-US" dirty="0"/>
              <a:t>Millions of Americans with disabilities face </a:t>
            </a:r>
            <a:r>
              <a:rPr lang="en-US" dirty="0"/>
              <a:t>unique financial needs or barriers</a:t>
            </a:r>
            <a:r>
              <a:rPr lang="en-US" altLang="en-US" dirty="0"/>
              <a:t>. </a:t>
            </a:r>
          </a:p>
          <a:p>
            <a:pPr lvl="1">
              <a:buFont typeface="Wingdings" panose="05000000000000000000" pitchFamily="2" charset="2"/>
              <a:buChar char="§"/>
            </a:pPr>
            <a:r>
              <a:rPr lang="en-US" altLang="en-US" b="1" dirty="0" smtClean="0"/>
              <a:t>8% </a:t>
            </a:r>
            <a:r>
              <a:rPr lang="en-US" altLang="en-US" b="1" dirty="0"/>
              <a:t>unemployment rate </a:t>
            </a:r>
            <a:r>
              <a:rPr lang="en-US" altLang="en-US" dirty="0"/>
              <a:t>for adults with disabilities, more than double the national average. (Bureau of Labor Statistics, </a:t>
            </a:r>
            <a:r>
              <a:rPr lang="en-US" altLang="en-US" dirty="0" smtClean="0"/>
              <a:t>2018) </a:t>
            </a:r>
            <a:endParaRPr lang="en-US" altLang="en-US" dirty="0"/>
          </a:p>
          <a:p>
            <a:pPr lvl="1">
              <a:buFont typeface="Wingdings" panose="05000000000000000000" pitchFamily="2" charset="2"/>
              <a:buChar char="§"/>
            </a:pPr>
            <a:r>
              <a:rPr lang="en-US" altLang="en-US" b="1" dirty="0"/>
              <a:t>27% poverty rate </a:t>
            </a:r>
            <a:r>
              <a:rPr lang="en-US" altLang="en-US" dirty="0"/>
              <a:t>for people with disabilities ages 18-64, compared to </a:t>
            </a:r>
            <a:r>
              <a:rPr lang="en-US" altLang="en-US" dirty="0" smtClean="0"/>
              <a:t>12% poverty </a:t>
            </a:r>
            <a:r>
              <a:rPr lang="en-US" altLang="en-US" dirty="0"/>
              <a:t>rate for adults without disabilities. </a:t>
            </a:r>
            <a:br>
              <a:rPr lang="en-US" altLang="en-US" dirty="0"/>
            </a:br>
            <a:r>
              <a:rPr lang="en-US" altLang="en-US" dirty="0"/>
              <a:t>(The Disability Statistics Compendium, </a:t>
            </a:r>
            <a:r>
              <a:rPr lang="en-US" altLang="en-US" dirty="0" smtClean="0"/>
              <a:t>2017)</a:t>
            </a:r>
            <a:endParaRPr lang="en-US" altLang="en-US" dirty="0"/>
          </a:p>
          <a:p>
            <a:pPr lvl="1">
              <a:buFont typeface="Wingdings" panose="05000000000000000000" pitchFamily="2" charset="2"/>
              <a:buChar char="§"/>
            </a:pPr>
            <a:r>
              <a:rPr lang="en-US" altLang="en-US" b="1" dirty="0"/>
              <a:t>May not have had substantial prior experience in making financial decisions </a:t>
            </a:r>
            <a:r>
              <a:rPr lang="en-US" altLang="en-US" dirty="0"/>
              <a:t>that affect their lives. </a:t>
            </a:r>
          </a:p>
          <a:p>
            <a:pPr marL="0" indent="0">
              <a:buNone/>
            </a:pPr>
            <a:r>
              <a:rPr lang="en-US" altLang="en-US" dirty="0"/>
              <a:t>These challenges—and also opportunities—make financial empowerment for the disability community especially important.</a:t>
            </a:r>
          </a:p>
          <a:p>
            <a:pPr>
              <a:buClr>
                <a:srgbClr val="43484E"/>
              </a:buClr>
            </a:pPr>
            <a:endParaRPr lang="en-US" dirty="0">
              <a:solidFill>
                <a:srgbClr val="3B3C3E"/>
              </a:solidFill>
            </a:endParaRP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a:t>
            </a:fld>
            <a:endParaRPr lang="en-US" dirty="0"/>
          </a:p>
        </p:txBody>
      </p:sp>
      <p:sp>
        <p:nvSpPr>
          <p:cNvPr id="6" name="Title 5"/>
          <p:cNvSpPr>
            <a:spLocks noGrp="1"/>
          </p:cNvSpPr>
          <p:nvPr>
            <p:ph type="title"/>
          </p:nvPr>
        </p:nvSpPr>
        <p:spPr>
          <a:xfrm>
            <a:off x="553641" y="477837"/>
            <a:ext cx="8036720" cy="743347"/>
          </a:xfrm>
        </p:spPr>
        <p:txBody>
          <a:bodyPr>
            <a:normAutofit fontScale="90000"/>
          </a:bodyPr>
          <a:lstStyle/>
          <a:p>
            <a:r>
              <a:rPr lang="en-US" dirty="0"/>
              <a:t>People with disabilities and financial </a:t>
            </a:r>
            <a:br>
              <a:rPr lang="en-US" dirty="0"/>
            </a:br>
            <a:r>
              <a:rPr lang="en-US" dirty="0"/>
              <a:t>decision making</a:t>
            </a:r>
            <a:endParaRPr lang="en-US" dirty="0">
              <a:solidFill>
                <a:schemeClr val="accent2">
                  <a:lumMod val="50000"/>
                </a:schemeClr>
              </a:solidFill>
            </a:endParaRPr>
          </a:p>
        </p:txBody>
      </p:sp>
    </p:spTree>
    <p:extLst>
      <p:ext uri="{BB962C8B-B14F-4D97-AF65-F5344CB8AC3E}">
        <p14:creationId xmlns:p14="http://schemas.microsoft.com/office/powerpoint/2010/main" val="4244569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indent="-342900">
              <a:buFont typeface="Wingdings" panose="05000000000000000000" pitchFamily="2" charset="2"/>
              <a:buChar char="§"/>
            </a:pPr>
            <a:r>
              <a:rPr lang="en-US" altLang="en-US" dirty="0"/>
              <a:t>When it comes to protecting your money and financial resources, </a:t>
            </a:r>
            <a:r>
              <a:rPr lang="en-US" altLang="en-US" b="1" dirty="0"/>
              <a:t>there are laws that give you rights</a:t>
            </a:r>
            <a:r>
              <a:rPr lang="en-US" altLang="en-US" dirty="0"/>
              <a:t>. </a:t>
            </a:r>
          </a:p>
          <a:p>
            <a:pPr indent="-342900">
              <a:buFont typeface="Wingdings" panose="05000000000000000000" pitchFamily="2" charset="2"/>
              <a:buChar char="§"/>
            </a:pPr>
            <a:r>
              <a:rPr lang="en-US" altLang="en-US" dirty="0"/>
              <a:t>Module 9: Protecting your </a:t>
            </a:r>
            <a:r>
              <a:rPr lang="en-US" altLang="en-US" dirty="0" smtClean="0"/>
              <a:t>Money </a:t>
            </a:r>
            <a:r>
              <a:rPr lang="en-US" altLang="en-US" dirty="0"/>
              <a:t>provides </a:t>
            </a:r>
            <a:r>
              <a:rPr lang="en-US" altLang="en-US" dirty="0" smtClean="0"/>
              <a:t>an overview </a:t>
            </a:r>
            <a:r>
              <a:rPr lang="en-US" altLang="en-US" dirty="0"/>
              <a:t>of </a:t>
            </a:r>
            <a:r>
              <a:rPr lang="en-US" altLang="en-US" b="1" dirty="0"/>
              <a:t>how to protect your identity and </a:t>
            </a:r>
            <a:r>
              <a:rPr lang="en-US" altLang="en-US" b="1" dirty="0" smtClean="0"/>
              <a:t>be </a:t>
            </a:r>
            <a:r>
              <a:rPr lang="en-US" altLang="en-US" b="1" dirty="0"/>
              <a:t>alert for red flags</a:t>
            </a:r>
            <a:r>
              <a:rPr lang="en-US" altLang="en-US" dirty="0"/>
              <a:t>. </a:t>
            </a:r>
          </a:p>
          <a:p>
            <a:pPr indent="-342900">
              <a:buFont typeface="Wingdings" panose="05000000000000000000" pitchFamily="2" charset="2"/>
              <a:buChar char="§"/>
            </a:pPr>
            <a:r>
              <a:rPr lang="en-US" altLang="en-US" dirty="0"/>
              <a:t>This module also covers </a:t>
            </a:r>
            <a:r>
              <a:rPr lang="en-US" altLang="en-US" b="1" dirty="0"/>
              <a:t>how to submit a complaint </a:t>
            </a:r>
            <a:r>
              <a:rPr lang="en-US" altLang="en-US" dirty="0"/>
              <a:t>to the </a:t>
            </a:r>
            <a:r>
              <a:rPr lang="en-US" altLang="en-US" dirty="0" smtClean="0"/>
              <a:t>CFPB. </a:t>
            </a:r>
            <a:endParaRPr lang="en-US" altLang="en-US" dirty="0"/>
          </a:p>
          <a:p>
            <a:pPr indent="-342900">
              <a:buFont typeface="Wingdings" panose="05000000000000000000" pitchFamily="2" charset="2"/>
              <a:buChar char="§"/>
            </a:pPr>
            <a:r>
              <a:rPr lang="en-US" altLang="en-US" dirty="0"/>
              <a:t>If someone feels uncomfortable submitting a complaint without assistance, </a:t>
            </a:r>
            <a:r>
              <a:rPr lang="en-US" altLang="en-US" b="1" dirty="0"/>
              <a:t>another individual can submit a complaint on their behalf</a:t>
            </a:r>
            <a:r>
              <a:rPr lang="en-US" altLang="en-US" dirty="0"/>
              <a:t>, with their consent. </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60</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t>Module 9: Protecting your </a:t>
            </a:r>
            <a:r>
              <a:rPr lang="en-US" altLang="en-US" dirty="0" smtClean="0"/>
              <a:t>Money</a:t>
            </a:r>
            <a:endParaRPr lang="en-US" dirty="0">
              <a:solidFill>
                <a:schemeClr val="accent2">
                  <a:lumMod val="50000"/>
                </a:schemeClr>
              </a:solidFill>
            </a:endParaRPr>
          </a:p>
        </p:txBody>
      </p:sp>
    </p:spTree>
    <p:extLst>
      <p:ext uri="{BB962C8B-B14F-4D97-AF65-F5344CB8AC3E}">
        <p14:creationId xmlns:p14="http://schemas.microsoft.com/office/powerpoint/2010/main" val="2054421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Autofit/>
          </a:bodyPr>
          <a:lstStyle/>
          <a:p>
            <a:pPr marL="0" indent="0" algn="ctr">
              <a:spcAft>
                <a:spcPts val="600"/>
              </a:spcAft>
              <a:buNone/>
            </a:pPr>
            <a:r>
              <a:rPr lang="en-US" altLang="en-US" sz="2200" dirty="0"/>
              <a:t>“Financial exploitation is the illegal or improper use of an individual’s funds, property, or assets</a:t>
            </a:r>
            <a:r>
              <a:rPr lang="en-US" altLang="en-US" sz="2200" dirty="0" smtClean="0"/>
              <a:t>.”</a:t>
            </a:r>
            <a:endParaRPr lang="en-US" altLang="en-US" sz="2200" dirty="0"/>
          </a:p>
          <a:p>
            <a:pPr indent="-342900">
              <a:buFont typeface="Wingdings" panose="05000000000000000000" pitchFamily="2" charset="2"/>
              <a:buChar char="§"/>
            </a:pPr>
            <a:r>
              <a:rPr lang="en-US" altLang="en-US" sz="2200" dirty="0"/>
              <a:t>While many people are at risk of having their identity stolen, </a:t>
            </a:r>
            <a:r>
              <a:rPr lang="en-US" altLang="en-US" sz="2200" b="1" dirty="0"/>
              <a:t>people with disabilities may face a higher risk of identity theft, financial abuse, and financial exploitation. </a:t>
            </a:r>
          </a:p>
          <a:p>
            <a:pPr indent="-342900">
              <a:buFont typeface="Wingdings" panose="05000000000000000000" pitchFamily="2" charset="2"/>
              <a:buChar char="§"/>
            </a:pPr>
            <a:r>
              <a:rPr lang="en-US" altLang="en-US" sz="2200" b="1" dirty="0"/>
              <a:t>This can occur through </a:t>
            </a:r>
            <a:r>
              <a:rPr lang="en-US" altLang="en-US" sz="2200" dirty="0"/>
              <a:t>fraud or scams, or when caregivers, family members, or others improperly use an individual’s financial resources.</a:t>
            </a:r>
            <a:endParaRPr lang="en-US" altLang="en-US" sz="2200" b="1"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61</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t>Module 9 (continued)</a:t>
            </a:r>
            <a:endParaRPr lang="en-US" dirty="0">
              <a:solidFill>
                <a:schemeClr val="accent2">
                  <a:lumMod val="50000"/>
                </a:schemeClr>
              </a:solidFill>
            </a:endParaRPr>
          </a:p>
        </p:txBody>
      </p:sp>
    </p:spTree>
    <p:extLst>
      <p:ext uri="{BB962C8B-B14F-4D97-AF65-F5344CB8AC3E}">
        <p14:creationId xmlns:p14="http://schemas.microsoft.com/office/powerpoint/2010/main" val="36851111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3641" y="1425413"/>
            <a:ext cx="8036719" cy="4326746"/>
          </a:xfrm>
        </p:spPr>
        <p:txBody>
          <a:bodyPr>
            <a:normAutofit lnSpcReduction="10000"/>
          </a:bodyPr>
          <a:lstStyle/>
          <a:p>
            <a:pPr marL="0" indent="0">
              <a:spcBef>
                <a:spcPts val="600"/>
              </a:spcBef>
              <a:buNone/>
            </a:pPr>
            <a:r>
              <a:rPr lang="en-US" altLang="en-US" b="1" dirty="0"/>
              <a:t>The following circumstances or conditions may make a person at risk for financial exploitation</a:t>
            </a:r>
            <a:r>
              <a:rPr lang="en-US" altLang="en-US" dirty="0"/>
              <a:t>:</a:t>
            </a:r>
          </a:p>
          <a:p>
            <a:pPr indent="-342900">
              <a:spcBef>
                <a:spcPts val="600"/>
              </a:spcBef>
              <a:buFont typeface="Wingdings" panose="05000000000000000000" pitchFamily="2" charset="2"/>
              <a:buChar char="§"/>
            </a:pPr>
            <a:r>
              <a:rPr lang="en-US" altLang="en-US" dirty="0"/>
              <a:t>Having regular income and accumulated assets</a:t>
            </a:r>
          </a:p>
          <a:p>
            <a:pPr indent="-342900">
              <a:spcBef>
                <a:spcPts val="600"/>
              </a:spcBef>
              <a:buFont typeface="Wingdings" panose="05000000000000000000" pitchFamily="2" charset="2"/>
              <a:buChar char="§"/>
            </a:pPr>
            <a:r>
              <a:rPr lang="en-US" altLang="en-US" dirty="0"/>
              <a:t>Being trusting and polite</a:t>
            </a:r>
          </a:p>
          <a:p>
            <a:pPr indent="-342900">
              <a:spcBef>
                <a:spcPts val="600"/>
              </a:spcBef>
              <a:buFont typeface="Wingdings" panose="05000000000000000000" pitchFamily="2" charset="2"/>
              <a:buChar char="§"/>
            </a:pPr>
            <a:r>
              <a:rPr lang="en-US" altLang="en-US" dirty="0"/>
              <a:t>Being lonely and socially isolated</a:t>
            </a:r>
          </a:p>
          <a:p>
            <a:pPr indent="-342900">
              <a:spcBef>
                <a:spcPts val="600"/>
              </a:spcBef>
              <a:buFont typeface="Wingdings" panose="05000000000000000000" pitchFamily="2" charset="2"/>
              <a:buChar char="§"/>
            </a:pPr>
            <a:r>
              <a:rPr lang="en-US" altLang="en-US" dirty="0"/>
              <a:t>Being reluctant to report exploitation by family member, caregiver, or someone they depend on</a:t>
            </a:r>
          </a:p>
          <a:p>
            <a:pPr indent="-342900">
              <a:spcBef>
                <a:spcPts val="600"/>
              </a:spcBef>
              <a:buFont typeface="Wingdings" panose="05000000000000000000" pitchFamily="2" charset="2"/>
              <a:buChar char="§"/>
            </a:pPr>
            <a:r>
              <a:rPr lang="en-US" altLang="en-US" dirty="0"/>
              <a:t>Fearing rejection or more retaliation by the exploiter</a:t>
            </a:r>
          </a:p>
          <a:p>
            <a:pPr indent="-342900">
              <a:spcBef>
                <a:spcPts val="600"/>
              </a:spcBef>
              <a:buFont typeface="Wingdings" panose="05000000000000000000" pitchFamily="2" charset="2"/>
              <a:buChar char="§"/>
            </a:pPr>
            <a:r>
              <a:rPr lang="en-US" altLang="en-US" dirty="0"/>
              <a:t>Being unfamiliar with managing financial matters</a:t>
            </a:r>
          </a:p>
          <a:p>
            <a:pPr indent="-342900">
              <a:spcBef>
                <a:spcPts val="600"/>
              </a:spcBef>
              <a:buFont typeface="Wingdings" panose="05000000000000000000" pitchFamily="2" charset="2"/>
              <a:buChar char="§"/>
            </a:pPr>
            <a:r>
              <a:rPr lang="en-US" altLang="en-US" dirty="0"/>
              <a:t>Having cognitive impairments that affect financial decision-making and judgment</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62</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t>Disability: Risks for financial </a:t>
            </a:r>
            <a:r>
              <a:rPr lang="en-US" altLang="en-US" dirty="0" smtClean="0"/>
              <a:t>exploitation</a:t>
            </a:r>
            <a:endParaRPr lang="en-US" dirty="0">
              <a:solidFill>
                <a:schemeClr val="accent2">
                  <a:lumMod val="50000"/>
                </a:schemeClr>
              </a:solidFill>
            </a:endParaRPr>
          </a:p>
        </p:txBody>
      </p:sp>
    </p:spTree>
    <p:extLst>
      <p:ext uri="{BB962C8B-B14F-4D97-AF65-F5344CB8AC3E}">
        <p14:creationId xmlns:p14="http://schemas.microsoft.com/office/powerpoint/2010/main" val="3022459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53641" y="1409915"/>
            <a:ext cx="8036719" cy="4326746"/>
          </a:xfrm>
        </p:spPr>
        <p:txBody>
          <a:bodyPr>
            <a:normAutofit lnSpcReduction="10000"/>
          </a:bodyPr>
          <a:lstStyle/>
          <a:p>
            <a:pPr marL="0" indent="0">
              <a:buNone/>
            </a:pPr>
            <a:r>
              <a:rPr lang="en-US" altLang="en-US" b="1" dirty="0"/>
              <a:t>Identifying financial exploitation may be difficult</a:t>
            </a:r>
            <a:r>
              <a:rPr lang="en-US" altLang="en-US" dirty="0"/>
              <a:t>. </a:t>
            </a:r>
          </a:p>
          <a:p>
            <a:pPr indent="-342900">
              <a:buFont typeface="Wingdings" panose="05000000000000000000" pitchFamily="2" charset="2"/>
              <a:buChar char="§"/>
            </a:pPr>
            <a:r>
              <a:rPr lang="en-US" altLang="en-US" b="1" dirty="0"/>
              <a:t>Individuals may be reluctant </a:t>
            </a:r>
            <a:r>
              <a:rPr lang="en-US" altLang="en-US" dirty="0"/>
              <a:t>to say anything about what is happening to them out of:</a:t>
            </a:r>
          </a:p>
          <a:p>
            <a:pPr lvl="1">
              <a:buFont typeface="Arial" panose="020B0604020202020204" pitchFamily="34" charset="0"/>
              <a:buChar char="•"/>
            </a:pPr>
            <a:r>
              <a:rPr lang="en-US" altLang="en-US" sz="2200" dirty="0"/>
              <a:t>embarrassment and shame, </a:t>
            </a:r>
          </a:p>
          <a:p>
            <a:pPr lvl="1">
              <a:buFont typeface="Arial" panose="020B0604020202020204" pitchFamily="34" charset="0"/>
              <a:buChar char="•"/>
            </a:pPr>
            <a:r>
              <a:rPr lang="en-US" altLang="en-US" sz="2200" dirty="0"/>
              <a:t>fear of reprisal, </a:t>
            </a:r>
          </a:p>
          <a:p>
            <a:pPr lvl="1">
              <a:buFont typeface="Arial" panose="020B0604020202020204" pitchFamily="34" charset="0"/>
              <a:buChar char="•"/>
            </a:pPr>
            <a:r>
              <a:rPr lang="en-US" altLang="en-US" sz="2200" dirty="0"/>
              <a:t>dependency on the perpetrator of the offense, or</a:t>
            </a:r>
          </a:p>
          <a:p>
            <a:pPr lvl="1">
              <a:buFont typeface="Arial" panose="020B0604020202020204" pitchFamily="34" charset="0"/>
              <a:buChar char="•"/>
            </a:pPr>
            <a:r>
              <a:rPr lang="en-US" altLang="en-US" sz="2200" dirty="0"/>
              <a:t>fear of further straining a family relationship. </a:t>
            </a:r>
          </a:p>
          <a:p>
            <a:pPr indent="-342900">
              <a:buFont typeface="Wingdings" panose="05000000000000000000" pitchFamily="2" charset="2"/>
              <a:buChar char="§"/>
            </a:pPr>
            <a:r>
              <a:rPr lang="en-US" altLang="en-US" b="1" dirty="0"/>
              <a:t>Family members or close friends </a:t>
            </a:r>
            <a:r>
              <a:rPr lang="en-US" altLang="en-US" dirty="0"/>
              <a:t>may be </a:t>
            </a:r>
            <a:r>
              <a:rPr lang="en-US" altLang="en-US" u="sng" dirty="0"/>
              <a:t>unaware</a:t>
            </a:r>
            <a:r>
              <a:rPr lang="en-US" altLang="en-US" dirty="0"/>
              <a:t> of the situation or they </a:t>
            </a:r>
            <a:r>
              <a:rPr lang="en-US" altLang="en-US" u="sng" dirty="0"/>
              <a:t>may be the individuals committing </a:t>
            </a:r>
            <a:r>
              <a:rPr lang="en-US" altLang="en-US" dirty="0"/>
              <a:t>financial exploitation or abuse.</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63</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a:t>Identifying financial abuse and </a:t>
            </a:r>
            <a:r>
              <a:rPr lang="en-US" altLang="en-US" dirty="0" smtClean="0"/>
              <a:t>exploitation</a:t>
            </a:r>
            <a:endParaRPr lang="en-US" dirty="0">
              <a:solidFill>
                <a:schemeClr val="accent2">
                  <a:lumMod val="50000"/>
                </a:schemeClr>
              </a:solidFill>
            </a:endParaRPr>
          </a:p>
        </p:txBody>
      </p:sp>
    </p:spTree>
    <p:extLst>
      <p:ext uri="{BB962C8B-B14F-4D97-AF65-F5344CB8AC3E}">
        <p14:creationId xmlns:p14="http://schemas.microsoft.com/office/powerpoint/2010/main" val="20446478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64</a:t>
            </a:fld>
            <a:endParaRPr lang="en-US" dirty="0"/>
          </a:p>
        </p:txBody>
      </p:sp>
      <p:sp>
        <p:nvSpPr>
          <p:cNvPr id="9" name="Title 8"/>
          <p:cNvSpPr>
            <a:spLocks noGrp="1"/>
          </p:cNvSpPr>
          <p:nvPr>
            <p:ph type="title"/>
          </p:nvPr>
        </p:nvSpPr>
        <p:spPr>
          <a:xfrm>
            <a:off x="553641" y="490537"/>
            <a:ext cx="8036720" cy="743347"/>
          </a:xfrm>
        </p:spPr>
        <p:txBody>
          <a:bodyPr>
            <a:normAutofit/>
          </a:bodyPr>
          <a:lstStyle/>
          <a:p>
            <a:r>
              <a:rPr lang="en-US" altLang="en-US" dirty="0"/>
              <a:t>Tool: Identifying financial abuse and exploitation </a:t>
            </a:r>
            <a:endParaRPr lang="en-US" dirty="0">
              <a:solidFill>
                <a:srgbClr val="3B3C3E"/>
              </a:solidFill>
            </a:endParaRPr>
          </a:p>
        </p:txBody>
      </p:sp>
      <p:pic>
        <p:nvPicPr>
          <p:cNvPr id="3" name="Picture 2" descr="Screenshot of the &quot;identifying financial abuse and exploitation&quot; tool from page 60 in the guide. This image shows the first section of the tool that focuses on &quot;unusual transactions&quot;. Tool lists examples of financial exploitation and has three columns to note if this has been suspected, observed or reported."/>
          <p:cNvPicPr>
            <a:picLocks noChangeAspect="1"/>
          </p:cNvPicPr>
          <p:nvPr/>
        </p:nvPicPr>
        <p:blipFill>
          <a:blip r:embed="rId3"/>
          <a:stretch>
            <a:fillRect/>
          </a:stretch>
        </p:blipFill>
        <p:spPr>
          <a:xfrm>
            <a:off x="3409627" y="1390371"/>
            <a:ext cx="4034160" cy="5151415"/>
          </a:xfrm>
          <a:prstGeom prst="rect">
            <a:avLst/>
          </a:prstGeom>
        </p:spPr>
      </p:pic>
    </p:spTree>
    <p:extLst>
      <p:ext uri="{BB962C8B-B14F-4D97-AF65-F5344CB8AC3E}">
        <p14:creationId xmlns:p14="http://schemas.microsoft.com/office/powerpoint/2010/main" val="23821820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65</a:t>
            </a:fld>
            <a:endParaRPr lang="en-US" dirty="0"/>
          </a:p>
        </p:txBody>
      </p:sp>
      <p:sp>
        <p:nvSpPr>
          <p:cNvPr id="9" name="Title 8"/>
          <p:cNvSpPr>
            <a:spLocks noGrp="1"/>
          </p:cNvSpPr>
          <p:nvPr>
            <p:ph type="title"/>
          </p:nvPr>
        </p:nvSpPr>
        <p:spPr>
          <a:xfrm>
            <a:off x="553641" y="490537"/>
            <a:ext cx="8036720" cy="743347"/>
          </a:xfrm>
        </p:spPr>
        <p:txBody>
          <a:bodyPr>
            <a:normAutofit/>
          </a:bodyPr>
          <a:lstStyle/>
          <a:p>
            <a:r>
              <a:rPr lang="en-US" altLang="en-US" dirty="0"/>
              <a:t>Tool: Identifying financial abuse and exploitation </a:t>
            </a:r>
            <a:endParaRPr lang="en-US" dirty="0">
              <a:solidFill>
                <a:srgbClr val="3B3C3E"/>
              </a:solidFill>
            </a:endParaRPr>
          </a:p>
        </p:txBody>
      </p:sp>
      <p:pic>
        <p:nvPicPr>
          <p:cNvPr id="2" name="Picture 1" descr="Screenshot of the &quot;identifying financial abuse and exploitation&quot; tool from page 61 in the guide. This image shows the second and third  section of the tool that focuses on &quot;changed environment&quot; and &quot;unusual behavior&quot;. Tool lists examples of financial exploitation and has three columns to note if this has been suspected, observed or reported."/>
          <p:cNvPicPr>
            <a:picLocks noChangeAspect="1"/>
          </p:cNvPicPr>
          <p:nvPr/>
        </p:nvPicPr>
        <p:blipFill>
          <a:blip r:embed="rId3"/>
          <a:stretch>
            <a:fillRect/>
          </a:stretch>
        </p:blipFill>
        <p:spPr>
          <a:xfrm>
            <a:off x="3456122" y="1487526"/>
            <a:ext cx="4083076" cy="5054260"/>
          </a:xfrm>
          <a:prstGeom prst="rect">
            <a:avLst/>
          </a:prstGeom>
        </p:spPr>
      </p:pic>
    </p:spTree>
    <p:extLst>
      <p:ext uri="{BB962C8B-B14F-4D97-AF65-F5344CB8AC3E}">
        <p14:creationId xmlns:p14="http://schemas.microsoft.com/office/powerpoint/2010/main" val="32494161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normAutofit/>
          </a:bodyPr>
          <a:lstStyle/>
          <a:p>
            <a:pPr marL="0" indent="0">
              <a:spcBef>
                <a:spcPts val="600"/>
              </a:spcBef>
              <a:buNone/>
            </a:pPr>
            <a:r>
              <a:rPr lang="en-US" altLang="en-US" b="1" dirty="0"/>
              <a:t>Financial abuse and exploitation</a:t>
            </a:r>
          </a:p>
          <a:p>
            <a:pPr indent="-342900">
              <a:spcBef>
                <a:spcPts val="600"/>
              </a:spcBef>
              <a:buFont typeface="Wingdings" panose="05000000000000000000" pitchFamily="2" charset="2"/>
              <a:buChar char="§"/>
            </a:pPr>
            <a:r>
              <a:rPr lang="en-US" altLang="en-US" dirty="0"/>
              <a:t>Financial exploitation often goes unreported because people do not know which steps to take. </a:t>
            </a:r>
          </a:p>
          <a:p>
            <a:pPr indent="-342900">
              <a:spcBef>
                <a:spcPts val="600"/>
              </a:spcBef>
              <a:buFont typeface="Wingdings" panose="05000000000000000000" pitchFamily="2" charset="2"/>
              <a:buChar char="§"/>
            </a:pPr>
            <a:r>
              <a:rPr lang="en-US" altLang="en-US" dirty="0"/>
              <a:t>List of resources that may help if you suspect financial abuse or exploitation:</a:t>
            </a:r>
          </a:p>
          <a:p>
            <a:pPr lvl="1">
              <a:spcBef>
                <a:spcPts val="600"/>
              </a:spcBef>
              <a:buFont typeface="Arial" panose="020B0604020202020204" pitchFamily="34" charset="0"/>
              <a:buChar char="•"/>
            </a:pPr>
            <a:r>
              <a:rPr lang="en-US" altLang="en-US" dirty="0"/>
              <a:t>Contact your Adult Protective Services agency. </a:t>
            </a:r>
          </a:p>
          <a:p>
            <a:pPr lvl="1">
              <a:spcBef>
                <a:spcPts val="600"/>
              </a:spcBef>
              <a:buFont typeface="Arial" panose="020B0604020202020204" pitchFamily="34" charset="0"/>
              <a:buChar char="•"/>
            </a:pPr>
            <a:r>
              <a:rPr lang="en-US" altLang="en-US" dirty="0"/>
              <a:t>Report financial fraud to your state’s attorney general’s office.</a:t>
            </a:r>
          </a:p>
          <a:p>
            <a:pPr lvl="1">
              <a:spcBef>
                <a:spcPts val="600"/>
              </a:spcBef>
              <a:buFont typeface="Arial" panose="020B0604020202020204" pitchFamily="34" charset="0"/>
              <a:buChar char="•"/>
            </a:pPr>
            <a:r>
              <a:rPr lang="en-US" altLang="en-US" dirty="0"/>
              <a:t>Seek legal assistance for help with getting back money or property that was taken or to get protection from additional exploitation.</a:t>
            </a:r>
          </a:p>
          <a:p>
            <a:pPr lvl="1">
              <a:spcBef>
                <a:spcPts val="600"/>
              </a:spcBef>
              <a:buFont typeface="Arial" panose="020B0604020202020204" pitchFamily="34" charset="0"/>
              <a:buChar char="•"/>
            </a:pPr>
            <a:r>
              <a:rPr lang="en-US" altLang="en-US" dirty="0"/>
              <a:t>Contact your local Area Agency on Aging if the individual is an older individual.</a:t>
            </a: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66</a:t>
            </a:fld>
            <a:endParaRPr lang="en-US" dirty="0"/>
          </a:p>
        </p:txBody>
      </p:sp>
      <p:sp>
        <p:nvSpPr>
          <p:cNvPr id="6" name="Title 5"/>
          <p:cNvSpPr>
            <a:spLocks noGrp="1"/>
          </p:cNvSpPr>
          <p:nvPr>
            <p:ph type="title"/>
          </p:nvPr>
        </p:nvSpPr>
        <p:spPr>
          <a:xfrm>
            <a:off x="553641" y="477837"/>
            <a:ext cx="8036720" cy="743347"/>
          </a:xfrm>
        </p:spPr>
        <p:txBody>
          <a:bodyPr>
            <a:normAutofit/>
          </a:bodyPr>
          <a:lstStyle/>
          <a:p>
            <a:r>
              <a:rPr lang="en-US" altLang="en-US" dirty="0" smtClean="0"/>
              <a:t>Resources</a:t>
            </a:r>
            <a:endParaRPr lang="en-US" dirty="0">
              <a:solidFill>
                <a:schemeClr val="accent2">
                  <a:lumMod val="50000"/>
                </a:schemeClr>
              </a:solidFill>
            </a:endParaRPr>
          </a:p>
        </p:txBody>
      </p:sp>
    </p:spTree>
    <p:extLst>
      <p:ext uri="{BB962C8B-B14F-4D97-AF65-F5344CB8AC3E}">
        <p14:creationId xmlns:p14="http://schemas.microsoft.com/office/powerpoint/2010/main" val="36734853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Submit a complaint</a:t>
            </a:r>
            <a:endParaRPr lang="en-US" dirty="0"/>
          </a:p>
        </p:txBody>
      </p:sp>
      <p:sp>
        <p:nvSpPr>
          <p:cNvPr id="3" name="Text Placeholder 2"/>
          <p:cNvSpPr>
            <a:spLocks noGrp="1"/>
          </p:cNvSpPr>
          <p:nvPr>
            <p:ph type="body" idx="1"/>
          </p:nvPr>
        </p:nvSpPr>
        <p:spPr/>
        <p:txBody>
          <a:bodyPr/>
          <a:lstStyle/>
          <a:p>
            <a:pPr marL="88900" indent="0" algn="ctr">
              <a:buNone/>
            </a:pPr>
            <a:r>
              <a:rPr lang="en-US" dirty="0" smtClean="0"/>
              <a:t>HOW TO SUBMIT A COMPLAINT</a:t>
            </a:r>
            <a:endParaRPr lang="en-US" dirty="0"/>
          </a:p>
        </p:txBody>
      </p:sp>
      <p:pic>
        <p:nvPicPr>
          <p:cNvPr id="4" name="Picture 3" descr="Online:&#10;consumerfinance.gov/complaint&#10;By phone (180+ languages):&#10;M-F, 8 a.m. - 8 p.m. ET&#10;(855) 411-2372&#10;(855) 729-2372 TTY/TDD&#10;By mail:&#10;Consumer Financial Protection Bureau&#10;P.O. Box 2900&#10;Clinton, IA 52733-2900&#10;By fax: (855) 237-2392&#10;"/>
          <p:cNvPicPr>
            <a:picLocks noChangeAspect="1"/>
          </p:cNvPicPr>
          <p:nvPr/>
        </p:nvPicPr>
        <p:blipFill rotWithShape="1">
          <a:blip r:embed="rId3">
            <a:extLst>
              <a:ext uri="{28A0092B-C50C-407E-A947-70E740481C1C}">
                <a14:useLocalDpi xmlns:a14="http://schemas.microsoft.com/office/drawing/2010/main" val="0"/>
              </a:ext>
            </a:extLst>
          </a:blip>
          <a:srcRect t="4687"/>
          <a:stretch/>
        </p:blipFill>
        <p:spPr>
          <a:xfrm>
            <a:off x="2667833" y="2189818"/>
            <a:ext cx="3875578" cy="3768810"/>
          </a:xfrm>
          <a:prstGeom prst="rect">
            <a:avLst/>
          </a:prstGeom>
        </p:spPr>
      </p:pic>
    </p:spTree>
    <p:extLst>
      <p:ext uri="{BB962C8B-B14F-4D97-AF65-F5344CB8AC3E}">
        <p14:creationId xmlns:p14="http://schemas.microsoft.com/office/powerpoint/2010/main" val="2227330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a complaint</a:t>
            </a:r>
            <a:endParaRPr lang="en-US" dirty="0"/>
          </a:p>
        </p:txBody>
      </p:sp>
      <p:pic>
        <p:nvPicPr>
          <p:cNvPr id="4" name="Picture 3" descr="Screenshot of Step 1 of the complaint submission process&#10;What is the complaint about?&#10;Choose the product or service that best matches your complaint:&#10;Debt collection&#10;Credit reporting, credit repair services, or other personal consumer reports&#10;Mortgage&#10;Credit card or prepaid card&#10;Checking or savings account&#10;Vehicle loan or lease&#10;Student loan&#10;Payday loan, title loan, or personal loan (installment loan or personal line of credit)&#10;Money transfer, virtual currency, or money service (check cashing service, currency exchange, cashier's/traveler's che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13" y="1384229"/>
            <a:ext cx="7020905" cy="5325218"/>
          </a:xfrm>
          <a:prstGeom prst="rect">
            <a:avLst/>
          </a:prstGeom>
        </p:spPr>
      </p:pic>
    </p:spTree>
    <p:extLst>
      <p:ext uri="{BB962C8B-B14F-4D97-AF65-F5344CB8AC3E}">
        <p14:creationId xmlns:p14="http://schemas.microsoft.com/office/powerpoint/2010/main" val="32579916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912" y="2363674"/>
            <a:ext cx="7309556" cy="880064"/>
          </a:xfrm>
        </p:spPr>
        <p:txBody>
          <a:bodyPr/>
          <a:lstStyle/>
          <a:p>
            <a:r>
              <a:rPr lang="en-US" dirty="0"/>
              <a:t>Thank you!</a:t>
            </a:r>
            <a:endParaRPr lang="en-US" dirty="0">
              <a:solidFill>
                <a:srgbClr val="101820"/>
              </a:solidFill>
            </a:endParaRPr>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69</a:t>
            </a:fld>
            <a:endParaRPr lang="en-US" dirty="0"/>
          </a:p>
        </p:txBody>
      </p:sp>
    </p:spTree>
    <p:extLst>
      <p:ext uri="{BB962C8B-B14F-4D97-AF65-F5344CB8AC3E}">
        <p14:creationId xmlns:p14="http://schemas.microsoft.com/office/powerpoint/2010/main" val="1252747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half" idx="10"/>
          </p:nvPr>
        </p:nvSpPr>
        <p:spPr>
          <a:xfrm>
            <a:off x="6442774" y="2369577"/>
            <a:ext cx="2349065" cy="3044214"/>
          </a:xfrm>
        </p:spPr>
        <p:txBody>
          <a:bodyPr/>
          <a:lstStyle/>
          <a:p>
            <a:r>
              <a:rPr lang="en-US" dirty="0" smtClean="0">
                <a:solidFill>
                  <a:srgbClr val="3B3C3E"/>
                </a:solidFill>
              </a:rPr>
              <a:t>To subscribe for email updates on new consumer resources and guides visit: </a:t>
            </a:r>
            <a:r>
              <a:rPr lang="en-US" dirty="0" smtClean="0">
                <a:solidFill>
                  <a:srgbClr val="3B3C3E"/>
                </a:solidFill>
                <a:hlinkClick r:id="rId3"/>
              </a:rPr>
              <a:t>www.consumerfinance.gov/your-money-your-goals</a:t>
            </a:r>
            <a:endParaRPr lang="en-US" dirty="0" smtClean="0">
              <a:solidFill>
                <a:srgbClr val="3B3C3E"/>
              </a:solidFill>
            </a:endParaRPr>
          </a:p>
          <a:p>
            <a:endParaRPr lang="en-US" dirty="0" smtClean="0">
              <a:solidFill>
                <a:srgbClr val="3B3C3E"/>
              </a:solidFill>
            </a:endParaRPr>
          </a:p>
          <a:p>
            <a:endParaRPr lang="en-US" dirty="0">
              <a:solidFill>
                <a:srgbClr val="3B3C3E"/>
              </a:solidFill>
            </a:endParaRPr>
          </a:p>
        </p:txBody>
      </p:sp>
      <p:sp>
        <p:nvSpPr>
          <p:cNvPr id="6"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7</a:t>
            </a:fld>
            <a:endParaRPr lang="en-US" dirty="0"/>
          </a:p>
        </p:txBody>
      </p:sp>
      <p:sp>
        <p:nvSpPr>
          <p:cNvPr id="9" name="Title 8"/>
          <p:cNvSpPr>
            <a:spLocks noGrp="1"/>
          </p:cNvSpPr>
          <p:nvPr>
            <p:ph type="title"/>
          </p:nvPr>
        </p:nvSpPr>
        <p:spPr>
          <a:xfrm>
            <a:off x="553641" y="503237"/>
            <a:ext cx="8036720" cy="743347"/>
          </a:xfrm>
        </p:spPr>
        <p:txBody>
          <a:bodyPr/>
          <a:lstStyle/>
          <a:p>
            <a:r>
              <a:rPr lang="en-US" altLang="en-US" dirty="0"/>
              <a:t>Your Money, Your Goals landing page</a:t>
            </a:r>
            <a:endParaRPr lang="en-US" dirty="0">
              <a:solidFill>
                <a:srgbClr val="3B3C3E"/>
              </a:solidFill>
            </a:endParaRPr>
          </a:p>
        </p:txBody>
      </p:sp>
      <p:pic>
        <p:nvPicPr>
          <p:cNvPr id="2" name="Picture 1" descr="Image is a screenshot of the Your Money, Your Goals landing page.&#10;&#10;It shows partial views of the colorful pages from the Your Money, Your Goals booklets. It includes a picture of a rhinocerous from a  page in the newest booklet, &quot;Want credit to work for you?"/>
          <p:cNvPicPr>
            <a:picLocks noChangeAspect="1"/>
          </p:cNvPicPr>
          <p:nvPr/>
        </p:nvPicPr>
        <p:blipFill>
          <a:blip r:embed="rId4"/>
          <a:stretch>
            <a:fillRect/>
          </a:stretch>
        </p:blipFill>
        <p:spPr>
          <a:xfrm>
            <a:off x="553641" y="1387895"/>
            <a:ext cx="5694650" cy="5007578"/>
          </a:xfrm>
          <a:prstGeom prst="rect">
            <a:avLst/>
          </a:prstGeom>
        </p:spPr>
      </p:pic>
    </p:spTree>
    <p:extLst>
      <p:ext uri="{BB962C8B-B14F-4D97-AF65-F5344CB8AC3E}">
        <p14:creationId xmlns:p14="http://schemas.microsoft.com/office/powerpoint/2010/main" val="4183580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912" y="2363674"/>
            <a:ext cx="7309556" cy="880064"/>
          </a:xfrm>
        </p:spPr>
        <p:txBody>
          <a:bodyPr/>
          <a:lstStyle/>
          <a:p>
            <a:r>
              <a:rPr lang="en-US" altLang="en-US" sz="4800" dirty="0"/>
              <a:t>Your Money, Your Goals</a:t>
            </a:r>
            <a:endParaRPr lang="en-US" dirty="0">
              <a:solidFill>
                <a:srgbClr val="101820"/>
              </a:solidFill>
            </a:endParaRPr>
          </a:p>
        </p:txBody>
      </p:sp>
      <p:sp>
        <p:nvSpPr>
          <p:cNvPr id="7" name="Subtitle 6"/>
          <p:cNvSpPr>
            <a:spLocks noGrp="1"/>
          </p:cNvSpPr>
          <p:nvPr>
            <p:ph type="subTitle" idx="1"/>
          </p:nvPr>
        </p:nvSpPr>
        <p:spPr>
          <a:xfrm>
            <a:off x="572912" y="3202725"/>
            <a:ext cx="7309555" cy="1545347"/>
          </a:xfrm>
        </p:spPr>
        <p:txBody>
          <a:bodyPr/>
          <a:lstStyle/>
          <a:p>
            <a:r>
              <a:rPr lang="en-US" sz="2800" dirty="0"/>
              <a:t>An orientation to the toolkit</a:t>
            </a:r>
          </a:p>
          <a:p>
            <a:endParaRPr lang="en-US" dirty="0"/>
          </a:p>
        </p:txBody>
      </p:sp>
      <p:sp>
        <p:nvSpPr>
          <p:cNvPr id="4" name="Footer Placeholder 4"/>
          <p:cNvSpPr>
            <a:spLocks noGrp="1"/>
          </p:cNvSpPr>
          <p:nvPr>
            <p:ph type="ftr" sz="quarter" idx="3"/>
          </p:nvPr>
        </p:nvSpPr>
        <p:spPr>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8</a:t>
            </a:fld>
            <a:endParaRPr lang="en-US" dirty="0"/>
          </a:p>
        </p:txBody>
      </p:sp>
    </p:spTree>
    <p:extLst>
      <p:ext uri="{BB962C8B-B14F-4D97-AF65-F5344CB8AC3E}">
        <p14:creationId xmlns:p14="http://schemas.microsoft.com/office/powerpoint/2010/main" val="31913060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724656" y="1726890"/>
            <a:ext cx="3965438" cy="4007483"/>
          </a:xfrm>
        </p:spPr>
        <p:txBody>
          <a:bodyPr>
            <a:normAutofit fontScale="92500" lnSpcReduction="20000"/>
          </a:bodyPr>
          <a:lstStyle/>
          <a:p>
            <a:pPr marL="285750" indent="-285750">
              <a:buFont typeface="Arial"/>
              <a:buChar char="•"/>
            </a:pPr>
            <a:r>
              <a:rPr lang="en-US" sz="1900" dirty="0"/>
              <a:t>Toolkit</a:t>
            </a:r>
          </a:p>
          <a:p>
            <a:pPr marL="285750" indent="-285750">
              <a:buFont typeface="Arial"/>
              <a:buChar char="•"/>
            </a:pPr>
            <a:r>
              <a:rPr lang="en-US" sz="1900" dirty="0"/>
              <a:t>Online resources</a:t>
            </a:r>
          </a:p>
          <a:p>
            <a:pPr marL="285750" indent="-285750">
              <a:buFont typeface="Arial"/>
              <a:buChar char="•"/>
            </a:pPr>
            <a:r>
              <a:rPr lang="en-US" sz="1900" dirty="0" smtClean="0"/>
              <a:t>Booklets</a:t>
            </a:r>
            <a:endParaRPr lang="en-US" sz="1900" dirty="0"/>
          </a:p>
          <a:p>
            <a:pPr marL="685800" lvl="1">
              <a:buFont typeface="Arial"/>
              <a:buChar char="•"/>
            </a:pPr>
            <a:r>
              <a:rPr lang="en-US" sz="1900" dirty="0"/>
              <a:t>Behind on bills?</a:t>
            </a:r>
          </a:p>
          <a:p>
            <a:pPr marL="685800" lvl="1">
              <a:buFont typeface="Arial"/>
              <a:buChar char="•"/>
            </a:pPr>
            <a:r>
              <a:rPr lang="en-US" sz="1900" dirty="0"/>
              <a:t>Debt getting in your way</a:t>
            </a:r>
            <a:r>
              <a:rPr lang="en-US" sz="1900" dirty="0" smtClean="0"/>
              <a:t>?</a:t>
            </a:r>
          </a:p>
          <a:p>
            <a:pPr marL="685800" lvl="1">
              <a:buFont typeface="Arial"/>
              <a:buChar char="•"/>
            </a:pPr>
            <a:r>
              <a:rPr lang="en-US" sz="1900" dirty="0" smtClean="0"/>
              <a:t>Want credit to work for you?</a:t>
            </a:r>
            <a:endParaRPr lang="en-US" sz="1900" dirty="0"/>
          </a:p>
          <a:p>
            <a:pPr marL="285750" indent="-285750">
              <a:buFont typeface="Arial"/>
              <a:buChar char="•"/>
            </a:pPr>
            <a:r>
              <a:rPr lang="en-US" sz="1900" dirty="0"/>
              <a:t>Companion guides </a:t>
            </a:r>
          </a:p>
          <a:p>
            <a:pPr marL="685800" lvl="1">
              <a:buFont typeface="Arial"/>
              <a:buChar char="•"/>
            </a:pPr>
            <a:r>
              <a:rPr lang="en-US" sz="1900" dirty="0" smtClean="0"/>
              <a:t>Native Communities</a:t>
            </a:r>
            <a:endParaRPr lang="en-US" sz="1900" dirty="0"/>
          </a:p>
          <a:p>
            <a:pPr marL="685800" lvl="1">
              <a:buFont typeface="Arial"/>
              <a:buChar char="•"/>
            </a:pPr>
            <a:r>
              <a:rPr lang="en-US" sz="1900" dirty="0"/>
              <a:t>Reentry</a:t>
            </a:r>
          </a:p>
          <a:p>
            <a:pPr marL="685800" lvl="1">
              <a:buFont typeface="Arial"/>
              <a:buChar char="•"/>
            </a:pPr>
            <a:r>
              <a:rPr lang="en-US" sz="1900" dirty="0"/>
              <a:t>People with D</a:t>
            </a:r>
            <a:r>
              <a:rPr lang="en-US" sz="1900" dirty="0" smtClean="0"/>
              <a:t>isabilities</a:t>
            </a:r>
            <a:endParaRPr lang="en-US" sz="1900" dirty="0"/>
          </a:p>
          <a:p>
            <a:endParaRPr lang="en-US" dirty="0"/>
          </a:p>
        </p:txBody>
      </p:sp>
      <p:sp>
        <p:nvSpPr>
          <p:cNvPr id="7" name="Footer Placeholder 4"/>
          <p:cNvSpPr>
            <a:spLocks noGrp="1"/>
          </p:cNvSpPr>
          <p:nvPr>
            <p:ph type="ftr" sz="quarter" idx="13"/>
          </p:nvPr>
        </p:nvSpPr>
        <p:spPr>
          <a:xfrm>
            <a:off x="5694760" y="6176661"/>
            <a:ext cx="2895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022636EB-ADE8-A646-A11D-FED0A955D1AA}" type="slidenum">
              <a:rPr lang="en-US" smtClean="0"/>
              <a:pPr/>
              <a:t>9</a:t>
            </a:fld>
            <a:endParaRPr lang="en-US" dirty="0"/>
          </a:p>
        </p:txBody>
      </p:sp>
      <p:sp>
        <p:nvSpPr>
          <p:cNvPr id="9" name="Title 8"/>
          <p:cNvSpPr>
            <a:spLocks noGrp="1"/>
          </p:cNvSpPr>
          <p:nvPr>
            <p:ph type="title"/>
          </p:nvPr>
        </p:nvSpPr>
        <p:spPr>
          <a:xfrm>
            <a:off x="553641" y="490537"/>
            <a:ext cx="8036720" cy="743347"/>
          </a:xfrm>
        </p:spPr>
        <p:txBody>
          <a:bodyPr/>
          <a:lstStyle/>
          <a:p>
            <a:r>
              <a:rPr lang="en-US" dirty="0"/>
              <a:t>Your Money, Your Goals: Resources</a:t>
            </a:r>
            <a:endParaRPr lang="en-US" dirty="0">
              <a:solidFill>
                <a:srgbClr val="3B3C3E"/>
              </a:solidFill>
            </a:endParaRPr>
          </a:p>
        </p:txBody>
      </p:sp>
      <p:pic>
        <p:nvPicPr>
          <p:cNvPr id="2" name="Picture 1" descr="Image shows the cover page of the Your Money, Your Goals toolkit. The booklet cover is light green."/>
          <p:cNvPicPr>
            <a:picLocks noChangeAspect="1"/>
          </p:cNvPicPr>
          <p:nvPr/>
        </p:nvPicPr>
        <p:blipFill>
          <a:blip r:embed="rId3"/>
          <a:stretch>
            <a:fillRect/>
          </a:stretch>
        </p:blipFill>
        <p:spPr>
          <a:xfrm>
            <a:off x="4690094" y="2207950"/>
            <a:ext cx="3775855" cy="2994644"/>
          </a:xfrm>
          <a:prstGeom prst="rect">
            <a:avLst/>
          </a:prstGeom>
        </p:spPr>
      </p:pic>
    </p:spTree>
    <p:extLst>
      <p:ext uri="{BB962C8B-B14F-4D97-AF65-F5344CB8AC3E}">
        <p14:creationId xmlns:p14="http://schemas.microsoft.com/office/powerpoint/2010/main" val="1416040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BCFP 2018">
  <a:themeElements>
    <a:clrScheme name="bcfp palette 2018">
      <a:dk1>
        <a:srgbClr val="101820"/>
      </a:dk1>
      <a:lt1>
        <a:srgbClr val="FFFFFF"/>
      </a:lt1>
      <a:dk2>
        <a:srgbClr val="20AA3F"/>
      </a:dk2>
      <a:lt2>
        <a:srgbClr val="ADDC91"/>
      </a:lt2>
      <a:accent1>
        <a:srgbClr val="E2EFD8"/>
      </a:accent1>
      <a:accent2>
        <a:srgbClr val="5A5D61"/>
      </a:accent2>
      <a:accent3>
        <a:srgbClr val="E7E7E9"/>
      </a:accent3>
      <a:accent4>
        <a:srgbClr val="244B86"/>
      </a:accent4>
      <a:accent5>
        <a:srgbClr val="0072CE"/>
      </a:accent5>
      <a:accent6>
        <a:srgbClr val="247675"/>
      </a:accent6>
      <a:hlink>
        <a:srgbClr val="0071CE"/>
      </a:hlink>
      <a:folHlink>
        <a:srgbClr val="2476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23661</TotalTime>
  <Words>14557</Words>
  <Application>Microsoft Office PowerPoint</Application>
  <PresentationFormat>On-screen Show (4:3)</PresentationFormat>
  <Paragraphs>1293</Paragraphs>
  <Slides>69</Slides>
  <Notes>69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9" baseType="lpstr">
      <vt:lpstr>MS PGothic</vt:lpstr>
      <vt:lpstr>Arial</vt:lpstr>
      <vt:lpstr>Calibri</vt:lpstr>
      <vt:lpstr>Courier New</vt:lpstr>
      <vt:lpstr>Georgia</vt:lpstr>
      <vt:lpstr>Noto Sans Symbols</vt:lpstr>
      <vt:lpstr>Wingdings</vt:lpstr>
      <vt:lpstr>ヒラギノ角ゴ ProN W3</vt:lpstr>
      <vt:lpstr>BCFP 2018</vt:lpstr>
      <vt:lpstr>Worksheet</vt:lpstr>
      <vt:lpstr>Focus on People with Disabilities</vt:lpstr>
      <vt:lpstr>Disclaimer</vt:lpstr>
      <vt:lpstr>Training objectives</vt:lpstr>
      <vt:lpstr>The CFPB</vt:lpstr>
      <vt:lpstr>The CFPB’s mission and vision</vt:lpstr>
      <vt:lpstr>People with disabilities and financial  decision making</vt:lpstr>
      <vt:lpstr>Your Money, Your Goals landing page</vt:lpstr>
      <vt:lpstr>Your Money, Your Goals</vt:lpstr>
      <vt:lpstr>Your Money, Your Goals: Resources</vt:lpstr>
      <vt:lpstr>Focus on People with Disabilities</vt:lpstr>
      <vt:lpstr>Focus on People with Disabilities contents (1 of 2)</vt:lpstr>
      <vt:lpstr>Focus on People with Disabilities contents (2 of 2)</vt:lpstr>
      <vt:lpstr>How to begin</vt:lpstr>
      <vt:lpstr>Tool: Starting the money conversation</vt:lpstr>
      <vt:lpstr>Tool: Starting the money conversation, response key</vt:lpstr>
      <vt:lpstr>Modules: Your Money, Your Goals for People with Disabilities (Modules 1-9)</vt:lpstr>
      <vt:lpstr>Format of the modules</vt:lpstr>
      <vt:lpstr>Navigating the modules</vt:lpstr>
      <vt:lpstr>Module 1: Setting Goals</vt:lpstr>
      <vt:lpstr>Tool: Paying for assistive devices</vt:lpstr>
      <vt:lpstr>Module 2: Saving</vt:lpstr>
      <vt:lpstr>Building savings while receiving public benefits</vt:lpstr>
      <vt:lpstr>Achieving a Better Life Experience (ABLE Act) Account</vt:lpstr>
      <vt:lpstr>Tool: Setting up an ABLE Account</vt:lpstr>
      <vt:lpstr>Tool: Setting up an ABLE Account</vt:lpstr>
      <vt:lpstr>Module 3: Tracking Income and Benefits</vt:lpstr>
      <vt:lpstr>Using the “Income and benefits tracker”</vt:lpstr>
      <vt:lpstr>Tool: Income and benefits tracker</vt:lpstr>
      <vt:lpstr>Using the “SSI estimator” tool</vt:lpstr>
      <vt:lpstr>Tool: SSI estimator</vt:lpstr>
      <vt:lpstr>Handouts with specialized information</vt:lpstr>
      <vt:lpstr>Module 4: Paying Bills</vt:lpstr>
      <vt:lpstr>Module 4 (continued)</vt:lpstr>
      <vt:lpstr>Using the “Spending tracker”</vt:lpstr>
      <vt:lpstr>Tool: Spending tracker</vt:lpstr>
      <vt:lpstr>Module 5: Getting through the Month</vt:lpstr>
      <vt:lpstr>Exercise: Needs, wants, obligations</vt:lpstr>
      <vt:lpstr>Module 5 (continued)</vt:lpstr>
      <vt:lpstr>Using the “Monthly budget” tool</vt:lpstr>
      <vt:lpstr>Tool: Monthly budget</vt:lpstr>
      <vt:lpstr>Cash flow</vt:lpstr>
      <vt:lpstr>Tool: Creating a cash flow budget</vt:lpstr>
      <vt:lpstr>Managing cash flow: Scenario overview</vt:lpstr>
      <vt:lpstr>Managing cash flow scenario</vt:lpstr>
      <vt:lpstr>Cash flow analysis</vt:lpstr>
      <vt:lpstr>Module 6: Dealing with Debt</vt:lpstr>
      <vt:lpstr>Module 6 (continued)</vt:lpstr>
      <vt:lpstr>Tool: Debt action plan</vt:lpstr>
      <vt:lpstr>Handout: Total and Permanent Disability (TPD) Discharge </vt:lpstr>
      <vt:lpstr>Tool: When debt collectors call</vt:lpstr>
      <vt:lpstr>Verify the debt</vt:lpstr>
      <vt:lpstr>Know your rights</vt:lpstr>
      <vt:lpstr>Module 7: Understanding credit reports and scores</vt:lpstr>
      <vt:lpstr>Module 7 (continued)</vt:lpstr>
      <vt:lpstr>Credit scores: Example based on FICO</vt:lpstr>
      <vt:lpstr>Legal representatives and credit reports; credit denials</vt:lpstr>
      <vt:lpstr>Credit discrimination is illegal</vt:lpstr>
      <vt:lpstr>Module 8:  Choosing Financial Products and Services</vt:lpstr>
      <vt:lpstr>Many types of products and services </vt:lpstr>
      <vt:lpstr>Module 9: Protecting your Money</vt:lpstr>
      <vt:lpstr>Module 9 (continued)</vt:lpstr>
      <vt:lpstr>Disability: Risks for financial exploitation</vt:lpstr>
      <vt:lpstr>Identifying financial abuse and exploitation</vt:lpstr>
      <vt:lpstr>Tool: Identifying financial abuse and exploitation </vt:lpstr>
      <vt:lpstr>Tool: Identifying financial abuse and exploitation </vt:lpstr>
      <vt:lpstr>Resources</vt:lpstr>
      <vt:lpstr>Handout: Submit a complaint</vt:lpstr>
      <vt:lpstr>Submitting a complaint</vt:lpstr>
      <vt:lpstr>Thank you!</vt:lpstr>
    </vt:vector>
  </TitlesOfParts>
  <Company>Consumer Financial Protection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Calderon, Olivia (Detailee)(CFPB)</dc:creator>
  <cp:lastModifiedBy>Wheeler, Jill (Detailee)(CFPB)</cp:lastModifiedBy>
  <cp:revision>566</cp:revision>
  <cp:lastPrinted>2019-04-12T19:43:01Z</cp:lastPrinted>
  <dcterms:created xsi:type="dcterms:W3CDTF">2018-06-07T17:12:44Z</dcterms:created>
  <dcterms:modified xsi:type="dcterms:W3CDTF">2019-04-29T14:17:54Z</dcterms:modified>
</cp:coreProperties>
</file>